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71" r:id="rId4"/>
    <p:sldId id="320" r:id="rId5"/>
    <p:sldId id="322" r:id="rId6"/>
    <p:sldId id="323" r:id="rId7"/>
    <p:sldId id="272" r:id="rId8"/>
    <p:sldId id="375" r:id="rId9"/>
    <p:sldId id="356" r:id="rId10"/>
    <p:sldId id="331" r:id="rId11"/>
    <p:sldId id="357" r:id="rId12"/>
    <p:sldId id="337" r:id="rId13"/>
    <p:sldId id="377" r:id="rId14"/>
    <p:sldId id="345" r:id="rId15"/>
    <p:sldId id="369" r:id="rId16"/>
    <p:sldId id="361" r:id="rId17"/>
    <p:sldId id="370" r:id="rId18"/>
    <p:sldId id="373" r:id="rId19"/>
    <p:sldId id="380" r:id="rId20"/>
    <p:sldId id="381" r:id="rId21"/>
    <p:sldId id="382" r:id="rId22"/>
    <p:sldId id="383" r:id="rId23"/>
    <p:sldId id="358" r:id="rId24"/>
    <p:sldId id="379" r:id="rId25"/>
    <p:sldId id="374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BERUBE" initials="SB" lastIdx="7" clrIdx="0">
    <p:extLst>
      <p:ext uri="{19B8F6BF-5375-455C-9EA6-DF929625EA0E}">
        <p15:presenceInfo xmlns:p15="http://schemas.microsoft.com/office/powerpoint/2012/main" userId="S-1-5-21-442699954-2059414247-928725530-125469" providerId="AD"/>
      </p:ext>
    </p:extLst>
  </p:cmAuthor>
  <p:cmAuthor id="2" name="C. Litalien" initials="CL" lastIdx="15" clrIdx="1">
    <p:extLst>
      <p:ext uri="{19B8F6BF-5375-455C-9EA6-DF929625EA0E}">
        <p15:presenceInfo xmlns:p15="http://schemas.microsoft.com/office/powerpoint/2012/main" userId="C. Lita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0BC"/>
    <a:srgbClr val="27953D"/>
    <a:srgbClr val="EC1C24"/>
    <a:srgbClr val="367AC2"/>
    <a:srgbClr val="6D6E71"/>
    <a:srgbClr val="D9D9D9"/>
    <a:srgbClr val="FEF100"/>
    <a:srgbClr val="EBF6EF"/>
    <a:srgbClr val="FFFDEB"/>
    <a:srgbClr val="FD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2" autoAdjust="0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10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8" tIns="44069" rIns="88138" bIns="440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8" tIns="44069" rIns="88138" bIns="44069" rtlCol="0"/>
          <a:lstStyle>
            <a:lvl1pPr algn="r">
              <a:defRPr sz="1200"/>
            </a:lvl1pPr>
          </a:lstStyle>
          <a:p>
            <a:fld id="{7EBE9A31-E435-0342-BE7F-C17B1292AC7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8" tIns="44069" rIns="88138" bIns="440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74508"/>
            <a:ext cx="5607711" cy="3659843"/>
          </a:xfrm>
          <a:prstGeom prst="rect">
            <a:avLst/>
          </a:prstGeom>
        </p:spPr>
        <p:txBody>
          <a:bodyPr vert="horz" lIns="88138" tIns="44069" rIns="88138" bIns="440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8" tIns="44069" rIns="88138" bIns="440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8" tIns="44069" rIns="88138" bIns="44069" rtlCol="0" anchor="b"/>
          <a:lstStyle>
            <a:lvl1pPr algn="r">
              <a:defRPr sz="1200"/>
            </a:lvl1pPr>
          </a:lstStyle>
          <a:p>
            <a:fld id="{FE957666-1141-974C-9EAE-1AEA552006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5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4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this was the first question: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2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8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57666-1141-974C-9EAE-1AEA552006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7142" b="2464"/>
          <a:stretch/>
        </p:blipFill>
        <p:spPr>
          <a:xfrm>
            <a:off x="-7620" y="2979496"/>
            <a:ext cx="3339904" cy="3878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6095"/>
            <a:ext cx="7772400" cy="1470025"/>
          </a:xfrm>
        </p:spPr>
        <p:txBody>
          <a:bodyPr anchor="b">
            <a:noAutofit/>
          </a:bodyPr>
          <a:lstStyle>
            <a:lvl1pPr>
              <a:defRPr baseline="0">
                <a:solidFill>
                  <a:srgbClr val="2C80BC"/>
                </a:solidFill>
              </a:defRPr>
            </a:lvl1pPr>
          </a:lstStyle>
          <a:p>
            <a:r>
              <a:rPr lang="en-CA" dirty="0">
                <a:solidFill>
                  <a:srgbClr val="2C80BC"/>
                </a:solidFill>
              </a:rPr>
              <a:t>Titre de la </a:t>
            </a:r>
            <a:r>
              <a:rPr lang="en-CA" dirty="0" err="1">
                <a:solidFill>
                  <a:srgbClr val="2C80BC"/>
                </a:solidFill>
              </a:rPr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9136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6D6E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>
                <a:solidFill>
                  <a:schemeClr val="tx1"/>
                </a:solidFill>
              </a:rPr>
              <a:t>Sous-titre de la </a:t>
            </a:r>
            <a:r>
              <a:rPr lang="en-CA" dirty="0" err="1">
                <a:solidFill>
                  <a:schemeClr val="tx1"/>
                </a:solidFill>
              </a:rPr>
              <a:t>présentation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7459" y="5888910"/>
            <a:ext cx="2629035" cy="8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852" y="281920"/>
            <a:ext cx="6626249" cy="11430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CA" dirty="0"/>
              <a:t>Titre de la </a:t>
            </a:r>
            <a:r>
              <a:rPr lang="en-CA" dirty="0" err="1"/>
              <a:t>présentation</a:t>
            </a:r>
            <a:r>
              <a:rPr lang="en-CA" dirty="0"/>
              <a:t> qui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s’étendre</a:t>
            </a:r>
            <a:r>
              <a:rPr lang="en-CA" dirty="0"/>
              <a:t> sur 2 </a:t>
            </a:r>
            <a:r>
              <a:rPr lang="en-CA" dirty="0" err="1"/>
              <a:t>lignes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525" y="1600200"/>
            <a:ext cx="7534274" cy="469899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0"/>
            <a:r>
              <a:rPr lang="en-CA" dirty="0" err="1"/>
              <a:t>Nulla</a:t>
            </a:r>
            <a:r>
              <a:rPr lang="en-CA" dirty="0"/>
              <a:t> id </a:t>
            </a:r>
            <a:r>
              <a:rPr lang="en-CA" dirty="0" err="1"/>
              <a:t>felis</a:t>
            </a:r>
            <a:r>
              <a:rPr lang="en-CA" dirty="0"/>
              <a:t> </a:t>
            </a:r>
            <a:r>
              <a:rPr lang="en-CA" dirty="0" err="1"/>
              <a:t>condimentum</a:t>
            </a:r>
            <a:r>
              <a:rPr lang="en-CA" dirty="0"/>
              <a:t>, </a:t>
            </a:r>
            <a:r>
              <a:rPr lang="en-CA" dirty="0" err="1"/>
              <a:t>sodales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1"/>
            <a:r>
              <a:rPr lang="en-CA" dirty="0" err="1"/>
              <a:t>Duis</a:t>
            </a:r>
            <a:r>
              <a:rPr lang="en-CA" dirty="0"/>
              <a:t> </a:t>
            </a:r>
            <a:r>
              <a:rPr lang="en-CA" dirty="0" err="1"/>
              <a:t>eu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. </a:t>
            </a:r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endParaRPr lang="en-CA" dirty="0"/>
          </a:p>
          <a:p>
            <a:pPr lvl="2"/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rutrum</a:t>
            </a:r>
            <a:r>
              <a:rPr lang="en-CA" dirty="0"/>
              <a:t> </a:t>
            </a:r>
            <a:r>
              <a:rPr lang="en-CA" dirty="0" err="1"/>
              <a:t>lectus</a:t>
            </a:r>
            <a:r>
              <a:rPr lang="en-CA" dirty="0"/>
              <a:t> a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fringilla</a:t>
            </a:r>
            <a:r>
              <a:rPr lang="en-CA" dirty="0"/>
              <a:t> </a:t>
            </a:r>
            <a:r>
              <a:rPr lang="en-CA" dirty="0" err="1"/>
              <a:t>vestibulum</a:t>
            </a:r>
            <a:endParaRPr lang="en-CA" dirty="0"/>
          </a:p>
          <a:p>
            <a:pPr lvl="2"/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dapibus</a:t>
            </a:r>
            <a:r>
              <a:rPr lang="en-CA" dirty="0"/>
              <a:t> </a:t>
            </a:r>
            <a:r>
              <a:rPr lang="en-CA" dirty="0" err="1"/>
              <a:t>vehicula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Efficitur</a:t>
            </a:r>
            <a:r>
              <a:rPr lang="en-CA" dirty="0"/>
              <a:t> </a:t>
            </a:r>
            <a:r>
              <a:rPr lang="en-CA" dirty="0" err="1"/>
              <a:t>metus</a:t>
            </a:r>
            <a:r>
              <a:rPr lang="en-CA" dirty="0"/>
              <a:t> </a:t>
            </a:r>
            <a:r>
              <a:rPr lang="en-CA" dirty="0" err="1"/>
              <a:t>hendrerit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37" y="6299200"/>
            <a:ext cx="2133600" cy="365125"/>
          </a:xfrm>
        </p:spPr>
        <p:txBody>
          <a:bodyPr/>
          <a:lstStyle>
            <a:lvl1pPr>
              <a:defRPr sz="1050">
                <a:solidFill>
                  <a:srgbClr val="D9D9D9"/>
                </a:solidFill>
              </a:defRPr>
            </a:lvl1pPr>
          </a:lstStyle>
          <a:p>
            <a:fld id="{289C4E98-D172-024C-86D1-F65DBA3C065E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6852" y="281920"/>
            <a:ext cx="6626249" cy="1143000"/>
          </a:xfrm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r>
              <a:rPr lang="en-CA" dirty="0"/>
              <a:t>Titre de la </a:t>
            </a:r>
            <a:r>
              <a:rPr lang="en-CA" dirty="0" err="1"/>
              <a:t>présentation</a:t>
            </a:r>
            <a:r>
              <a:rPr lang="en-CA" dirty="0"/>
              <a:t> qui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s’étendre</a:t>
            </a:r>
            <a:r>
              <a:rPr lang="en-CA" dirty="0"/>
              <a:t> sur 2 </a:t>
            </a:r>
            <a:r>
              <a:rPr lang="en-CA" dirty="0" err="1"/>
              <a:t>lignes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524" y="1600200"/>
            <a:ext cx="3600000" cy="469899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0"/>
            <a:r>
              <a:rPr lang="en-CA" dirty="0" err="1"/>
              <a:t>Nulla</a:t>
            </a:r>
            <a:r>
              <a:rPr lang="en-CA" dirty="0"/>
              <a:t> id </a:t>
            </a:r>
            <a:r>
              <a:rPr lang="en-CA" dirty="0" err="1"/>
              <a:t>felis</a:t>
            </a:r>
            <a:r>
              <a:rPr lang="en-CA" dirty="0"/>
              <a:t> </a:t>
            </a:r>
            <a:r>
              <a:rPr lang="en-CA" dirty="0" err="1"/>
              <a:t>condimentum</a:t>
            </a:r>
            <a:r>
              <a:rPr lang="en-CA" dirty="0"/>
              <a:t>, </a:t>
            </a:r>
            <a:r>
              <a:rPr lang="en-CA" dirty="0" err="1"/>
              <a:t>sodales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2"/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rutrum</a:t>
            </a:r>
            <a:r>
              <a:rPr lang="en-CA" dirty="0"/>
              <a:t> </a:t>
            </a:r>
            <a:r>
              <a:rPr lang="en-CA" dirty="0" err="1"/>
              <a:t>lectus</a:t>
            </a:r>
            <a:r>
              <a:rPr lang="en-CA" dirty="0"/>
              <a:t> a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fringilla</a:t>
            </a:r>
            <a:r>
              <a:rPr lang="en-CA" dirty="0"/>
              <a:t> </a:t>
            </a:r>
            <a:r>
              <a:rPr lang="en-CA" dirty="0" err="1"/>
              <a:t>vestibulum</a:t>
            </a:r>
            <a:endParaRPr lang="en-CA" dirty="0"/>
          </a:p>
          <a:p>
            <a:pPr lvl="2"/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dapibus</a:t>
            </a:r>
            <a:r>
              <a:rPr lang="en-CA" dirty="0"/>
              <a:t> </a:t>
            </a:r>
            <a:r>
              <a:rPr lang="en-CA" dirty="0" err="1"/>
              <a:t>vehicula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Efficitur</a:t>
            </a:r>
            <a:r>
              <a:rPr lang="en-CA" dirty="0"/>
              <a:t> </a:t>
            </a:r>
            <a:r>
              <a:rPr lang="en-CA" dirty="0" err="1"/>
              <a:t>metus</a:t>
            </a:r>
            <a:r>
              <a:rPr lang="en-CA" dirty="0"/>
              <a:t> </a:t>
            </a:r>
            <a:r>
              <a:rPr lang="en-CA" dirty="0" err="1"/>
              <a:t>hendrerit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61531" y="1600200"/>
            <a:ext cx="3600000" cy="469899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0"/>
            <a:r>
              <a:rPr lang="en-CA" dirty="0" err="1"/>
              <a:t>Nulla</a:t>
            </a:r>
            <a:r>
              <a:rPr lang="en-CA" dirty="0"/>
              <a:t> id </a:t>
            </a:r>
            <a:r>
              <a:rPr lang="en-CA" dirty="0" err="1"/>
              <a:t>felis</a:t>
            </a:r>
            <a:r>
              <a:rPr lang="en-CA" dirty="0"/>
              <a:t> </a:t>
            </a:r>
            <a:r>
              <a:rPr lang="en-CA" dirty="0" err="1"/>
              <a:t>condimentum</a:t>
            </a:r>
            <a:r>
              <a:rPr lang="en-CA" dirty="0"/>
              <a:t>, </a:t>
            </a:r>
            <a:r>
              <a:rPr lang="en-CA" dirty="0" err="1"/>
              <a:t>sodales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2"/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rutrum</a:t>
            </a:r>
            <a:r>
              <a:rPr lang="en-CA" dirty="0"/>
              <a:t> </a:t>
            </a:r>
            <a:r>
              <a:rPr lang="en-CA" dirty="0" err="1"/>
              <a:t>lectus</a:t>
            </a:r>
            <a:r>
              <a:rPr lang="en-CA" dirty="0"/>
              <a:t> a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fringilla</a:t>
            </a:r>
            <a:r>
              <a:rPr lang="en-CA" dirty="0"/>
              <a:t> am</a:t>
            </a:r>
          </a:p>
          <a:p>
            <a:pPr lvl="2"/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Efficitur</a:t>
            </a:r>
            <a:r>
              <a:rPr lang="en-CA" dirty="0"/>
              <a:t> </a:t>
            </a:r>
            <a:r>
              <a:rPr lang="en-CA" dirty="0" err="1"/>
              <a:t>metus</a:t>
            </a:r>
            <a:r>
              <a:rPr lang="en-CA" dirty="0"/>
              <a:t> </a:t>
            </a:r>
            <a:r>
              <a:rPr lang="en-CA" dirty="0" err="1"/>
              <a:t>hendrerit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68157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rgbClr val="2C80BC"/>
                </a:solidFill>
              </a:defRPr>
            </a:lvl1pPr>
          </a:lstStyle>
          <a:p>
            <a:r>
              <a:rPr lang="en-CA" dirty="0"/>
              <a:t>Click to edit section header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2524" y="1535113"/>
            <a:ext cx="3600000" cy="639762"/>
          </a:xfr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Comparison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61532" y="1535113"/>
            <a:ext cx="3600000" cy="639762"/>
          </a:xfr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Comparison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96852" y="281920"/>
            <a:ext cx="6626249" cy="1143000"/>
          </a:xfrm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r>
              <a:rPr lang="en-CA" dirty="0"/>
              <a:t>Titre de la </a:t>
            </a:r>
            <a:r>
              <a:rPr lang="en-CA" dirty="0" err="1"/>
              <a:t>présentation</a:t>
            </a:r>
            <a:r>
              <a:rPr lang="en-CA" dirty="0"/>
              <a:t> :</a:t>
            </a:r>
            <a:br>
              <a:rPr lang="en-CA" dirty="0"/>
            </a:br>
            <a:r>
              <a:rPr lang="en-CA" dirty="0" err="1"/>
              <a:t>Comparisions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152524" y="2285069"/>
            <a:ext cx="3600000" cy="4071282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0"/>
            <a:r>
              <a:rPr lang="en-CA" dirty="0" err="1"/>
              <a:t>Nulla</a:t>
            </a:r>
            <a:r>
              <a:rPr lang="en-CA" dirty="0"/>
              <a:t> id </a:t>
            </a:r>
            <a:r>
              <a:rPr lang="en-CA" dirty="0" err="1"/>
              <a:t>felis</a:t>
            </a:r>
            <a:r>
              <a:rPr lang="en-CA" dirty="0"/>
              <a:t> </a:t>
            </a:r>
            <a:r>
              <a:rPr lang="en-CA" dirty="0" err="1"/>
              <a:t>condimentum</a:t>
            </a:r>
            <a:r>
              <a:rPr lang="en-CA" dirty="0"/>
              <a:t>, </a:t>
            </a:r>
            <a:r>
              <a:rPr lang="en-CA" dirty="0" err="1"/>
              <a:t>sodales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2"/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rutrum</a:t>
            </a:r>
            <a:r>
              <a:rPr lang="en-CA" dirty="0"/>
              <a:t> </a:t>
            </a:r>
            <a:r>
              <a:rPr lang="en-CA" dirty="0" err="1"/>
              <a:t>lectus</a:t>
            </a:r>
            <a:r>
              <a:rPr lang="en-CA" dirty="0"/>
              <a:t> a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fringilla</a:t>
            </a:r>
            <a:r>
              <a:rPr lang="en-CA" dirty="0"/>
              <a:t> </a:t>
            </a:r>
            <a:r>
              <a:rPr lang="en-CA" dirty="0" err="1"/>
              <a:t>vestibulum</a:t>
            </a:r>
            <a:endParaRPr lang="en-CA" dirty="0"/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dapibus</a:t>
            </a:r>
            <a:r>
              <a:rPr lang="en-CA" dirty="0"/>
              <a:t> </a:t>
            </a:r>
            <a:r>
              <a:rPr lang="en-CA" dirty="0" err="1"/>
              <a:t>vehicula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1531" y="2285069"/>
            <a:ext cx="3600000" cy="4071282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2"/>
            <a:r>
              <a:rPr lang="en-CA" dirty="0" err="1"/>
              <a:t>Praesent</a:t>
            </a:r>
            <a:r>
              <a:rPr lang="en-CA" dirty="0"/>
              <a:t> </a:t>
            </a:r>
            <a:r>
              <a:rPr lang="en-CA" dirty="0" err="1"/>
              <a:t>rutrum</a:t>
            </a:r>
            <a:r>
              <a:rPr lang="en-CA" dirty="0"/>
              <a:t> </a:t>
            </a:r>
            <a:r>
              <a:rPr lang="en-CA" dirty="0" err="1"/>
              <a:t>lectus</a:t>
            </a:r>
            <a:r>
              <a:rPr lang="en-CA" dirty="0"/>
              <a:t> a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fringilla</a:t>
            </a:r>
            <a:r>
              <a:rPr lang="en-CA" dirty="0"/>
              <a:t> am</a:t>
            </a:r>
          </a:p>
          <a:p>
            <a:pPr lvl="2"/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Efficitur</a:t>
            </a:r>
            <a:r>
              <a:rPr lang="en-CA" dirty="0"/>
              <a:t> </a:t>
            </a:r>
            <a:r>
              <a:rPr lang="en-CA" dirty="0" err="1"/>
              <a:t>metus</a:t>
            </a:r>
            <a:r>
              <a:rPr lang="en-CA" dirty="0"/>
              <a:t> </a:t>
            </a:r>
            <a:r>
              <a:rPr lang="en-CA" dirty="0" err="1"/>
              <a:t>hendrerit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7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6861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rgbClr val="2C80BC"/>
                </a:solidFill>
              </a:defRPr>
            </a:lvl1pPr>
          </a:lstStyle>
          <a:p>
            <a:r>
              <a:rPr lang="en-CA" dirty="0"/>
              <a:t>Click to edit section header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51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596852" y="281920"/>
            <a:ext cx="662624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CA" dirty="0"/>
              <a:t>Titre de la </a:t>
            </a:r>
            <a:r>
              <a:rPr lang="en-CA" dirty="0" err="1"/>
              <a:t>présentation</a:t>
            </a:r>
            <a:r>
              <a:rPr lang="en-CA" dirty="0"/>
              <a:t> :</a:t>
            </a:r>
          </a:p>
          <a:p>
            <a:r>
              <a:rPr lang="en-CA" dirty="0"/>
              <a:t>Add Copy,</a:t>
            </a:r>
            <a:r>
              <a:rPr lang="en-CA" baseline="0" dirty="0"/>
              <a:t> </a:t>
            </a:r>
            <a:r>
              <a:rPr lang="en-CA" dirty="0"/>
              <a:t>Photos, Film, Charts, </a:t>
            </a:r>
            <a:r>
              <a:rPr lang="en-CA" dirty="0" err="1"/>
              <a:t>etc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396513" y="1589833"/>
            <a:ext cx="4514124" cy="4843492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Mauris</a:t>
            </a:r>
            <a:r>
              <a:rPr lang="en-CA" dirty="0"/>
              <a:t> </a:t>
            </a:r>
            <a:r>
              <a:rPr lang="en-CA" dirty="0" err="1"/>
              <a:t>viverra</a:t>
            </a:r>
            <a:r>
              <a:rPr lang="en-CA" dirty="0"/>
              <a:t> </a:t>
            </a:r>
            <a:r>
              <a:rPr lang="en-CA" dirty="0" err="1"/>
              <a:t>felis</a:t>
            </a:r>
            <a:r>
              <a:rPr lang="en-CA" dirty="0"/>
              <a:t> et quam </a:t>
            </a:r>
            <a:r>
              <a:rPr lang="en-CA" dirty="0" err="1"/>
              <a:t>volutpat</a:t>
            </a:r>
            <a:r>
              <a:rPr lang="en-CA" dirty="0"/>
              <a:t>, id </a:t>
            </a:r>
            <a:r>
              <a:rPr lang="en-CA" dirty="0" err="1"/>
              <a:t>efficitur</a:t>
            </a:r>
            <a:endParaRPr lang="en-CA" dirty="0"/>
          </a:p>
          <a:p>
            <a:pPr lvl="2"/>
            <a:r>
              <a:rPr lang="en-CA" dirty="0" err="1"/>
              <a:t>Aenean</a:t>
            </a:r>
            <a:r>
              <a:rPr lang="en-CA" dirty="0"/>
              <a:t> </a:t>
            </a:r>
            <a:r>
              <a:rPr lang="en-CA" dirty="0" err="1"/>
              <a:t>accumsan</a:t>
            </a:r>
            <a:r>
              <a:rPr lang="en-CA" dirty="0"/>
              <a:t> </a:t>
            </a:r>
            <a:r>
              <a:rPr lang="en-CA" dirty="0" err="1"/>
              <a:t>tinc</a:t>
            </a:r>
            <a:r>
              <a:rPr lang="en-CA" dirty="0"/>
              <a:t>.</a:t>
            </a:r>
          </a:p>
          <a:p>
            <a:pPr lvl="3"/>
            <a:r>
              <a:rPr lang="en-CA" dirty="0" err="1"/>
              <a:t>Cras</a:t>
            </a:r>
            <a:r>
              <a:rPr lang="en-CA" dirty="0"/>
              <a:t> et </a:t>
            </a:r>
            <a:r>
              <a:rPr lang="en-CA" dirty="0" err="1"/>
              <a:t>metus</a:t>
            </a:r>
            <a:r>
              <a:rPr lang="en-CA" dirty="0"/>
              <a:t> at </a:t>
            </a:r>
            <a:r>
              <a:rPr lang="en-CA" dirty="0" err="1"/>
              <a:t>justo</a:t>
            </a:r>
            <a:r>
              <a:rPr lang="en-CA" dirty="0"/>
              <a:t> </a:t>
            </a:r>
            <a:r>
              <a:rPr lang="en-CA" dirty="0" err="1"/>
              <a:t>dapi</a:t>
            </a:r>
            <a:r>
              <a:rPr lang="en-CA" dirty="0"/>
              <a:t>.</a:t>
            </a:r>
          </a:p>
          <a:p>
            <a:pPr lvl="4"/>
            <a:r>
              <a:rPr lang="en-CA" dirty="0" err="1"/>
              <a:t>odales</a:t>
            </a:r>
            <a:r>
              <a:rPr lang="en-CA" dirty="0"/>
              <a:t> </a:t>
            </a:r>
            <a:r>
              <a:rPr lang="en-CA" dirty="0" err="1"/>
              <a:t>nunc</a:t>
            </a:r>
            <a:r>
              <a:rPr lang="en-CA" dirty="0"/>
              <a:t> et, </a:t>
            </a:r>
            <a:r>
              <a:rPr lang="en-CA" dirty="0" err="1"/>
              <a:t>feugiat</a:t>
            </a:r>
            <a:r>
              <a:rPr lang="en-CA" dirty="0"/>
              <a:t> </a:t>
            </a:r>
            <a:r>
              <a:rPr lang="en-CA" dirty="0" err="1"/>
              <a:t>massa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52524" y="1586172"/>
            <a:ext cx="3008313" cy="822554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CA" dirty="0"/>
              <a:t>Click to add subtitle or smaller subhead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3542" y="2459244"/>
            <a:ext cx="2997295" cy="3811588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 err="1">
                <a:effectLst/>
                <a:latin typeface="Helvetica Neue LT Std" charset="0"/>
              </a:rPr>
              <a:t>Hent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hitis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eos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simus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eri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dolori</a:t>
            </a:r>
            <a:r>
              <a:rPr lang="en-US" dirty="0">
                <a:effectLst/>
                <a:latin typeface="Helvetica Neue LT Std" charset="0"/>
              </a:rPr>
              <a:t> sin </a:t>
            </a:r>
            <a:r>
              <a:rPr lang="en-US" dirty="0" err="1">
                <a:effectLst/>
                <a:latin typeface="Helvetica Neue LT Std" charset="0"/>
              </a:rPr>
              <a:t>cusdam</a:t>
            </a:r>
            <a:r>
              <a:rPr lang="en-US" dirty="0">
                <a:effectLst/>
                <a:latin typeface="Helvetica Neue LT Std" charset="0"/>
              </a:rPr>
              <a:t>, </a:t>
            </a:r>
            <a:r>
              <a:rPr lang="en-US" dirty="0" err="1">
                <a:effectLst/>
                <a:latin typeface="Helvetica Neue LT Std" charset="0"/>
              </a:rPr>
              <a:t>autem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ulla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aceario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reperum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nimusapid</a:t>
            </a:r>
            <a:endParaRPr lang="en-US" dirty="0">
              <a:effectLst/>
              <a:latin typeface="Helvetica Neue LT Std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524" y="1586172"/>
            <a:ext cx="3008313" cy="822554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CA" dirty="0"/>
              <a:t>Click to add subtitle or smaller subhead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596852" y="281920"/>
            <a:ext cx="662624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CA" dirty="0"/>
              <a:t>Titre de la </a:t>
            </a:r>
            <a:r>
              <a:rPr lang="en-CA" dirty="0" err="1"/>
              <a:t>présentation</a:t>
            </a:r>
            <a:r>
              <a:rPr lang="en-CA" dirty="0"/>
              <a:t> :</a:t>
            </a:r>
          </a:p>
          <a:p>
            <a:r>
              <a:rPr lang="en-CA" dirty="0"/>
              <a:t>Add Photos, Film, Charts, </a:t>
            </a:r>
            <a:r>
              <a:rPr lang="en-CA" dirty="0" err="1"/>
              <a:t>etc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4396513" y="1589833"/>
            <a:ext cx="4514124" cy="4843492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buClr>
                <a:srgbClr val="367BC2"/>
              </a:buClr>
              <a:buFont typeface="Arial" panose="020B0604020202020204" pitchFamily="34" charset="0"/>
              <a:buChar char="●"/>
              <a:defRPr sz="2000"/>
            </a:lvl1pPr>
            <a:lvl2pPr marL="536575" indent="-268288">
              <a:lnSpc>
                <a:spcPct val="100000"/>
              </a:lnSpc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/>
            </a:lvl2pPr>
            <a:lvl3pPr marL="757238" indent="-225425">
              <a:lnSpc>
                <a:spcPct val="100000"/>
              </a:lnSpc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/>
            </a:lvl3pPr>
            <a:lvl4pPr marL="933450" indent="-176213">
              <a:lnSpc>
                <a:spcPct val="100000"/>
              </a:lnSpc>
              <a:buClr>
                <a:srgbClr val="EC2223"/>
              </a:buClr>
              <a:buFont typeface="Arial" charset="0"/>
              <a:buChar char="•"/>
              <a:tabLst/>
              <a:defRPr sz="1400"/>
            </a:lvl4pPr>
            <a:lvl5pPr marL="1112838" indent="-174625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3542" y="2459244"/>
            <a:ext cx="2997295" cy="3811588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 err="1">
                <a:effectLst/>
                <a:latin typeface="Helvetica Neue LT Std" charset="0"/>
              </a:rPr>
              <a:t>Hent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hitis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eos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simus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eri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dolori</a:t>
            </a:r>
            <a:r>
              <a:rPr lang="en-US" dirty="0">
                <a:effectLst/>
                <a:latin typeface="Helvetica Neue LT Std" charset="0"/>
              </a:rPr>
              <a:t> sin </a:t>
            </a:r>
            <a:r>
              <a:rPr lang="en-US" dirty="0" err="1">
                <a:effectLst/>
                <a:latin typeface="Helvetica Neue LT Std" charset="0"/>
              </a:rPr>
              <a:t>cusdam</a:t>
            </a:r>
            <a:r>
              <a:rPr lang="en-US" dirty="0">
                <a:effectLst/>
                <a:latin typeface="Helvetica Neue LT Std" charset="0"/>
              </a:rPr>
              <a:t>, </a:t>
            </a:r>
            <a:r>
              <a:rPr lang="en-US" dirty="0" err="1">
                <a:effectLst/>
                <a:latin typeface="Helvetica Neue LT Std" charset="0"/>
              </a:rPr>
              <a:t>autem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ulla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aceario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reperum</a:t>
            </a:r>
            <a:r>
              <a:rPr lang="en-US" dirty="0">
                <a:effectLst/>
                <a:latin typeface="Helvetica Neue LT Std" charset="0"/>
              </a:rPr>
              <a:t> </a:t>
            </a:r>
            <a:r>
              <a:rPr lang="en-US" dirty="0" err="1">
                <a:effectLst/>
                <a:latin typeface="Helvetica Neue LT Std" charset="0"/>
              </a:rPr>
              <a:t>nimusapid</a:t>
            </a:r>
            <a:endParaRPr lang="en-US" dirty="0">
              <a:effectLst/>
              <a:latin typeface="Helvetica Neue LT Std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3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5175" y="211656"/>
            <a:ext cx="1395462" cy="581075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22166" y="6031145"/>
            <a:ext cx="533512" cy="613733"/>
            <a:chOff x="261786" y="5005195"/>
            <a:chExt cx="1530182" cy="17602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89" y="5024244"/>
              <a:ext cx="1510454" cy="174121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057275" y="5005195"/>
              <a:ext cx="693137" cy="693137"/>
            </a:xfrm>
            <a:prstGeom prst="ellipse">
              <a:avLst/>
            </a:prstGeom>
            <a:solidFill>
              <a:srgbClr val="EC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95199" y="5717381"/>
              <a:ext cx="478632" cy="478630"/>
            </a:xfrm>
            <a:prstGeom prst="ellipse">
              <a:avLst/>
            </a:prstGeom>
            <a:solidFill>
              <a:srgbClr val="367A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61786" y="5834062"/>
              <a:ext cx="388146" cy="388142"/>
            </a:xfrm>
            <a:prstGeom prst="ellipse">
              <a:avLst/>
            </a:prstGeom>
            <a:solidFill>
              <a:srgbClr val="2795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401784" y="6372226"/>
              <a:ext cx="390184" cy="390180"/>
            </a:xfrm>
            <a:prstGeom prst="ellipse">
              <a:avLst/>
            </a:prstGeom>
            <a:solidFill>
              <a:srgbClr val="FEF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386109" y="393192"/>
            <a:ext cx="0" cy="5832983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55675" y="6579223"/>
            <a:ext cx="8014862" cy="0"/>
          </a:xfrm>
          <a:prstGeom prst="line">
            <a:avLst/>
          </a:prstGeom>
          <a:ln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89C4E98-D172-024C-86D1-F65DBA3C065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60" r:id="rId7"/>
    <p:sldLayoutId id="2147483656" r:id="rId8"/>
    <p:sldLayoutId id="214748365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8"/>
          <p:cNvSpPr>
            <a:spLocks noGrp="1"/>
          </p:cNvSpPr>
          <p:nvPr>
            <p:ph type="ctrTitle"/>
          </p:nvPr>
        </p:nvSpPr>
        <p:spPr>
          <a:xfrm>
            <a:off x="685800" y="1000425"/>
            <a:ext cx="7772400" cy="1470025"/>
          </a:xfrm>
        </p:spPr>
        <p:txBody>
          <a:bodyPr/>
          <a:lstStyle/>
          <a:p>
            <a:r>
              <a:rPr lang="en-CA" sz="3200" dirty="0">
                <a:solidFill>
                  <a:srgbClr val="2C80BC"/>
                </a:solidFill>
              </a:rPr>
              <a:t>Health Canada’s Proposed Pediatric Drug Action Plan: Insights and Feedback</a:t>
            </a:r>
            <a:br>
              <a:rPr lang="en-CA" sz="3200" dirty="0">
                <a:solidFill>
                  <a:srgbClr val="2C80BC"/>
                </a:solidFill>
              </a:rPr>
            </a:br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69715" y="5006790"/>
            <a:ext cx="2529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CA" sz="2400" dirty="0"/>
          </a:p>
          <a:p>
            <a:pPr algn="ctr"/>
            <a:r>
              <a:rPr lang="fr-CA" sz="2400" dirty="0" err="1"/>
              <a:t>February</a:t>
            </a:r>
            <a:r>
              <a:rPr lang="fr-CA" sz="2400" dirty="0"/>
              <a:t> 3, </a:t>
            </a:r>
            <a:r>
              <a:rPr lang="fr-CA" sz="2400" dirty="0" smtClean="0"/>
              <a:t>2021</a:t>
            </a:r>
            <a:endParaRPr lang="fr-CA" sz="2400" dirty="0"/>
          </a:p>
        </p:txBody>
      </p:sp>
      <p:sp>
        <p:nvSpPr>
          <p:cNvPr id="3" name="Rectangle 2"/>
          <p:cNvSpPr/>
          <p:nvPr/>
        </p:nvSpPr>
        <p:spPr>
          <a:xfrm>
            <a:off x="1726766" y="2540823"/>
            <a:ext cx="5215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i="1" dirty="0">
                <a:solidFill>
                  <a:srgbClr val="00B050"/>
                </a:solidFill>
              </a:rPr>
              <a:t>as part of</a:t>
            </a:r>
            <a:br>
              <a:rPr lang="en-CA" sz="2800" i="1" dirty="0">
                <a:solidFill>
                  <a:srgbClr val="00B050"/>
                </a:solidFill>
              </a:rPr>
            </a:br>
            <a:r>
              <a:rPr lang="en-CA" sz="2800" i="1" dirty="0">
                <a:solidFill>
                  <a:srgbClr val="00B050"/>
                </a:solidFill>
              </a:rPr>
              <a:t>MICRYRN’s Webinar Series</a:t>
            </a:r>
            <a:endParaRPr lang="en-CA" sz="2800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59" y="3906405"/>
            <a:ext cx="2759292" cy="1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2. R2D2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6" y="1059225"/>
            <a:ext cx="6999814" cy="517539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548" y="132957"/>
            <a:ext cx="8091568" cy="727578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367AC2"/>
                </a:solidFill>
              </a:rPr>
              <a:t>Summarized Comments- Pediatric Specific</a:t>
            </a:r>
          </a:p>
        </p:txBody>
      </p:sp>
      <p:sp>
        <p:nvSpPr>
          <p:cNvPr id="4" name="Rectangle 3"/>
          <p:cNvSpPr/>
          <p:nvPr/>
        </p:nvSpPr>
        <p:spPr>
          <a:xfrm>
            <a:off x="479809" y="1651217"/>
            <a:ext cx="2898037" cy="35110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Alignment of HTA review, PT listing and pricing decision with HC 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Use of foreign decisions (pediatrics may have own requirements given unique needs)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Pathways to ensure rapid access to life saving pediatric medications for certain critical diseases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Inclusion of patients and HCP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1910" y="5283994"/>
            <a:ext cx="7673645" cy="13240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chemeClr val="tx1"/>
                </a:solidFill>
              </a:rPr>
              <a:t>Modern and Flexible 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Unique </a:t>
            </a:r>
            <a:r>
              <a:rPr lang="en-CA" sz="1400" dirty="0">
                <a:solidFill>
                  <a:schemeClr val="tx1"/>
                </a:solidFill>
              </a:rPr>
              <a:t>fee structure for </a:t>
            </a:r>
            <a:r>
              <a:rPr lang="en-CA" sz="1400" dirty="0" err="1">
                <a:solidFill>
                  <a:schemeClr val="tx1"/>
                </a:solidFill>
              </a:rPr>
              <a:t>ped</a:t>
            </a:r>
            <a:r>
              <a:rPr lang="en-CA" sz="1400" dirty="0">
                <a:solidFill>
                  <a:schemeClr val="tx1"/>
                </a:solidFill>
              </a:rPr>
              <a:t> formulations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Use </a:t>
            </a:r>
            <a:r>
              <a:rPr lang="en-CA" sz="1400" dirty="0">
                <a:solidFill>
                  <a:schemeClr val="tx1"/>
                </a:solidFill>
              </a:rPr>
              <a:t>of RWE in compounding medications to support commercial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Clear role for OPPI in broader HC modernization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Optimal positioning of OPPI within HC to bridge between regulation and clinical trial reform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68" y="638329"/>
            <a:ext cx="1104957" cy="5588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86" y="582129"/>
            <a:ext cx="984301" cy="5651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564" y="690085"/>
            <a:ext cx="895396" cy="45722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2535" y="1162578"/>
            <a:ext cx="289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Expanded collaboration with health partners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52774" y="1147308"/>
            <a:ext cx="279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Timely access to drugs and devices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34351" y="1088424"/>
            <a:ext cx="242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Enhanced use of real-world evidence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2774" y="1651217"/>
            <a:ext cx="2873044" cy="35110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Pediatric-specific </a:t>
            </a:r>
            <a:r>
              <a:rPr lang="en-CA" sz="1400" dirty="0">
                <a:solidFill>
                  <a:schemeClr val="tx1"/>
                </a:solidFill>
              </a:rPr>
              <a:t>considerations throughout the drug approval and market access process including provincial listing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Address provincial barriers to list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C00000"/>
              </a:solidFill>
            </a:endParaRP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4455" y="1636587"/>
            <a:ext cx="2548714" cy="35256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Develop </a:t>
            </a:r>
            <a:r>
              <a:rPr lang="en-CA" sz="1400" dirty="0">
                <a:solidFill>
                  <a:schemeClr val="tx1"/>
                </a:solidFill>
              </a:rPr>
              <a:t>process to capture extensive RWE with pediatric drug use (compounding and off-label)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Funding </a:t>
            </a:r>
            <a:r>
              <a:rPr lang="en-CA" sz="1400" dirty="0">
                <a:solidFill>
                  <a:schemeClr val="tx1"/>
                </a:solidFill>
              </a:rPr>
              <a:t>needed for data registries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How to engage all qualified stakeholders to report AEs (parents, HCP, pharmacists)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CA" sz="1400" dirty="0">
              <a:solidFill>
                <a:srgbClr val="C00000"/>
              </a:solidFill>
            </a:endParaRP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29437" y="6191892"/>
            <a:ext cx="2133600" cy="365125"/>
          </a:xfrm>
        </p:spPr>
        <p:txBody>
          <a:bodyPr/>
          <a:lstStyle/>
          <a:p>
            <a:fld id="{289C4E98-D172-024C-86D1-F65DBA3C065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3 PDAP Methods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2" y="855844"/>
            <a:ext cx="7318732" cy="544335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699544" y="6611779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99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852" y="2364129"/>
            <a:ext cx="8224386" cy="3220875"/>
          </a:xfrm>
        </p:spPr>
        <p:txBody>
          <a:bodyPr/>
          <a:lstStyle/>
          <a:p>
            <a:r>
              <a:rPr lang="en-CA" sz="1800" dirty="0"/>
              <a:t>Developing a </a:t>
            </a:r>
            <a:r>
              <a:rPr lang="en-CA" sz="1800" b="1" dirty="0"/>
              <a:t>national priority drugs list </a:t>
            </a:r>
            <a:r>
              <a:rPr lang="en-CA" sz="1800" dirty="0"/>
              <a:t>for pediatric diseases/molecular targets (including formulations) that will guide pediatric medicine development in Canada.</a:t>
            </a:r>
          </a:p>
          <a:p>
            <a:pPr lvl="1"/>
            <a:r>
              <a:rPr lang="en-CA" sz="1600" dirty="0"/>
              <a:t>Governance of committee, funding and organization – when to be established and who is leading this effort?</a:t>
            </a:r>
          </a:p>
          <a:p>
            <a:pPr lvl="1"/>
            <a:r>
              <a:rPr lang="en-CA" sz="1600" dirty="0"/>
              <a:t>Recognition of list and priority by HTA and PT </a:t>
            </a:r>
          </a:p>
          <a:p>
            <a:pPr lvl="1"/>
            <a:r>
              <a:rPr lang="en-CA" sz="1600" dirty="0"/>
              <a:t>Includes rare disease and formulations</a:t>
            </a:r>
          </a:p>
          <a:p>
            <a:pPr marL="342900" indent="-342900">
              <a:buFont typeface="+mj-lt"/>
              <a:buAutoNum type="arabicPeriod"/>
            </a:pPr>
            <a:endParaRPr lang="en-CA" sz="1800" dirty="0"/>
          </a:p>
          <a:p>
            <a:r>
              <a:rPr lang="en-CA" sz="1800" dirty="0"/>
              <a:t>Developing </a:t>
            </a:r>
            <a:r>
              <a:rPr lang="en-CA" sz="1800" b="1" dirty="0"/>
              <a:t>incentive models </a:t>
            </a:r>
            <a:r>
              <a:rPr lang="en-CA" sz="1800" dirty="0"/>
              <a:t>for pediatric drug and formulation development.</a:t>
            </a:r>
          </a:p>
          <a:p>
            <a:pPr lvl="1"/>
            <a:r>
              <a:rPr lang="en-CA" sz="1600" dirty="0"/>
              <a:t>Off-patent medications need special considerations (reimbursement exclusivity)</a:t>
            </a:r>
          </a:p>
          <a:p>
            <a:pPr lvl="1"/>
            <a:r>
              <a:rPr lang="en-CA" sz="1600" dirty="0"/>
              <a:t>Longer data protection or patent for branded pediatric medicines and formulations</a:t>
            </a:r>
          </a:p>
          <a:p>
            <a:pPr lvl="1"/>
            <a:r>
              <a:rPr lang="en-CA" sz="1600" dirty="0"/>
              <a:t>Work with international partners</a:t>
            </a:r>
          </a:p>
          <a:p>
            <a:endParaRPr lang="en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521102" y="1081113"/>
            <a:ext cx="8300136" cy="10580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Health Canada is exploring ways to increase the development of essential pediatric medicines and formulations. Some </a:t>
            </a:r>
            <a:r>
              <a:rPr lang="en-CA" u="sng" dirty="0">
                <a:solidFill>
                  <a:schemeClr val="bg1"/>
                </a:solidFill>
              </a:rPr>
              <a:t>potential</a:t>
            </a:r>
            <a:r>
              <a:rPr lang="en-CA" dirty="0">
                <a:solidFill>
                  <a:schemeClr val="bg1"/>
                </a:solidFill>
              </a:rPr>
              <a:t> actions include: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1143000"/>
          </a:xfrm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3 PDAP Methods -Comments</a:t>
            </a:r>
          </a:p>
        </p:txBody>
      </p:sp>
    </p:spTree>
    <p:extLst>
      <p:ext uri="{BB962C8B-B14F-4D97-AF65-F5344CB8AC3E}">
        <p14:creationId xmlns:p14="http://schemas.microsoft.com/office/powerpoint/2010/main" val="3870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4 PDAP Proposed Actions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5" y="811635"/>
            <a:ext cx="7044537" cy="523072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699544" y="6611779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07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6054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2C80BC"/>
                </a:solidFill>
              </a:rPr>
              <a:t>PDAP Proposed Actions - Feedback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1863" y="1782763"/>
            <a:ext cx="8371174" cy="4698999"/>
          </a:xfrm>
        </p:spPr>
        <p:txBody>
          <a:bodyPr/>
          <a:lstStyle/>
          <a:p>
            <a:r>
              <a:rPr lang="en-CA" sz="1600" dirty="0"/>
              <a:t>The requirement of two pediatric committees to provide expertise for this ambitious plan</a:t>
            </a:r>
          </a:p>
          <a:p>
            <a:pPr lvl="1"/>
            <a:r>
              <a:rPr lang="en-CA" sz="1400" dirty="0"/>
              <a:t>Expert Pediatric Advisory Board (EPAB) at the ministerial level to harmonize and prioritize pediatric medicines across all agencies and jurisdictions.</a:t>
            </a:r>
          </a:p>
          <a:p>
            <a:pPr lvl="1"/>
            <a:r>
              <a:rPr lang="en-CA" sz="1400" dirty="0"/>
              <a:t>Health Canada Pediatric Advisory Board to support Health Canada and the OPPI in all pediatric initiatives and provide pediatric expertise where needed.	</a:t>
            </a:r>
          </a:p>
          <a:p>
            <a:r>
              <a:rPr lang="en-CA" sz="1600" dirty="0"/>
              <a:t>Proposed Pediatric Regulation – Obligation to Submit is Important</a:t>
            </a:r>
          </a:p>
          <a:p>
            <a:pPr lvl="1"/>
            <a:r>
              <a:rPr lang="en-CA" sz="1400" dirty="0"/>
              <a:t>Mandate, time line, funding and who is the lead for this effort?</a:t>
            </a:r>
          </a:p>
          <a:p>
            <a:pPr lvl="1"/>
            <a:r>
              <a:rPr lang="en-CA" sz="1400" dirty="0"/>
              <a:t>No Canadian PIP or PSP – use what was already submitted in the US or Europe as is</a:t>
            </a:r>
          </a:p>
          <a:p>
            <a:r>
              <a:rPr lang="en-CA" sz="1600" dirty="0"/>
              <a:t>Modern approach to rare diseases- allow development of a therapy for an entire family of rare diseases</a:t>
            </a:r>
          </a:p>
          <a:p>
            <a:r>
              <a:rPr lang="en-CA" sz="1600" dirty="0"/>
              <a:t>Require communication on progress, annual benchmarking and progress reports for international </a:t>
            </a:r>
            <a:r>
              <a:rPr lang="en-CA" sz="1600" dirty="0" err="1"/>
              <a:t>worksharing</a:t>
            </a:r>
            <a:r>
              <a:rPr lang="en-CA" sz="1600" dirty="0"/>
              <a:t> and collaboration to pediatric submissions </a:t>
            </a:r>
          </a:p>
          <a:p>
            <a:r>
              <a:rPr lang="en-CA" sz="1600" dirty="0" smtClean="0"/>
              <a:t>Regarding incentives need to keep </a:t>
            </a:r>
            <a:r>
              <a:rPr lang="en-CA" sz="1600" dirty="0"/>
              <a:t>in mind small-mid size companies who are most likely to commercialize in Canada</a:t>
            </a:r>
          </a:p>
          <a:p>
            <a:r>
              <a:rPr lang="en-CA" sz="1600" dirty="0" smtClean="0"/>
              <a:t>Acceptance </a:t>
            </a:r>
            <a:r>
              <a:rPr lang="en-CA" sz="1600" dirty="0"/>
              <a:t>of Trusted Foreign Decisions (“Accept data package as is</a:t>
            </a:r>
            <a:r>
              <a:rPr lang="en-CA" sz="1600" dirty="0" smtClean="0"/>
              <a:t>”) </a:t>
            </a:r>
            <a:r>
              <a:rPr lang="en-CA" sz="1600" dirty="0"/>
              <a:t>will have a significant impact to improving access to pediatric medications/formulations in Canada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416930" y="852530"/>
            <a:ext cx="8300136" cy="83549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Health Canada</a:t>
            </a:r>
            <a:r>
              <a:rPr lang="en-C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is exploring ways to potentially improve access to pediatric medicines and formulations. Some </a:t>
            </a:r>
            <a:r>
              <a:rPr lang="en-CA" u="sng" dirty="0">
                <a:solidFill>
                  <a:schemeClr val="bg1"/>
                </a:solidFill>
              </a:rPr>
              <a:t>potential</a:t>
            </a:r>
            <a:r>
              <a:rPr lang="en-CA" dirty="0">
                <a:solidFill>
                  <a:schemeClr val="bg1"/>
                </a:solidFill>
              </a:rPr>
              <a:t> actions include:</a:t>
            </a:r>
          </a:p>
        </p:txBody>
      </p:sp>
    </p:spTree>
    <p:extLst>
      <p:ext uri="{BB962C8B-B14F-4D97-AF65-F5344CB8AC3E}">
        <p14:creationId xmlns:p14="http://schemas.microsoft.com/office/powerpoint/2010/main" val="39448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447011" cy="1143000"/>
          </a:xfrm>
        </p:spPr>
        <p:txBody>
          <a:bodyPr/>
          <a:lstStyle/>
          <a:p>
            <a:r>
              <a:rPr lang="en-CA" dirty="0">
                <a:solidFill>
                  <a:srgbClr val="2C80BC"/>
                </a:solidFill>
              </a:rPr>
              <a:t>Communication Strategies Proposed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8" y="1032013"/>
            <a:ext cx="7286625" cy="540373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699544" y="6611779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0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605427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2C80BC"/>
                </a:solidFill>
              </a:rPr>
              <a:t>Communications- Feedback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852" y="1766184"/>
            <a:ext cx="8613953" cy="5091816"/>
          </a:xfrm>
        </p:spPr>
        <p:txBody>
          <a:bodyPr/>
          <a:lstStyle/>
          <a:p>
            <a:r>
              <a:rPr lang="en-CA" sz="1600" dirty="0"/>
              <a:t>Concern that certain aspects of this proposed initiative will detract resources from the important actions outlined in the </a:t>
            </a:r>
            <a:r>
              <a:rPr lang="en-CA" sz="1600" dirty="0" smtClean="0"/>
              <a:t>PDAP </a:t>
            </a:r>
            <a:endParaRPr lang="en-CA" sz="1600" dirty="0"/>
          </a:p>
          <a:p>
            <a:r>
              <a:rPr lang="en-CA" sz="1600" dirty="0"/>
              <a:t>A priority must be for the OPPI to publish its project plan with deliverables and timelines with annual progress reports to the public.</a:t>
            </a:r>
          </a:p>
          <a:p>
            <a:r>
              <a:rPr lang="en-CA" sz="1600" dirty="0"/>
              <a:t>Communicating the mandate and governance of both the EPAB and Health Canada Pediatric </a:t>
            </a:r>
            <a:r>
              <a:rPr lang="en-CA" sz="1600" dirty="0" smtClean="0"/>
              <a:t>Committee</a:t>
            </a:r>
          </a:p>
          <a:p>
            <a:r>
              <a:rPr lang="en-CA" sz="1600" dirty="0" smtClean="0"/>
              <a:t>It </a:t>
            </a:r>
            <a:r>
              <a:rPr lang="en-CA" sz="1600" dirty="0"/>
              <a:t>was reported that actively engaging with HC’s pediatric stakeholders is key and should include parent/patients, hospital pharmacists, pharmacists and the general public </a:t>
            </a:r>
            <a:endParaRPr lang="en-CA" sz="1600" dirty="0" smtClean="0"/>
          </a:p>
          <a:p>
            <a:r>
              <a:rPr lang="en-CA" sz="1600" dirty="0" smtClean="0"/>
              <a:t>Funding </a:t>
            </a:r>
            <a:r>
              <a:rPr lang="en-CA" sz="1600" dirty="0"/>
              <a:t>is critical to create and maintain databases to monitor and </a:t>
            </a:r>
            <a:r>
              <a:rPr lang="en-CA" sz="1600" dirty="0" err="1" smtClean="0"/>
              <a:t>quantitfy</a:t>
            </a:r>
            <a:r>
              <a:rPr lang="en-CA" sz="1600" dirty="0" smtClean="0"/>
              <a:t> </a:t>
            </a:r>
            <a:r>
              <a:rPr lang="en-CA" sz="1600" dirty="0"/>
              <a:t>medication incident reporting, working with </a:t>
            </a:r>
            <a:r>
              <a:rPr lang="en-CA" sz="1600" dirty="0" smtClean="0"/>
              <a:t>ISMP</a:t>
            </a:r>
            <a:endParaRPr lang="en-CA" sz="1600" strike="sngStrike" dirty="0"/>
          </a:p>
          <a:p>
            <a:r>
              <a:rPr lang="en-CA" sz="1600" dirty="0"/>
              <a:t>Develop formal mechanism of communication and prioritization of approvals of pediatric medicines with HTA and PTs</a:t>
            </a:r>
          </a:p>
          <a:p>
            <a:r>
              <a:rPr lang="en-CA" sz="1600" dirty="0"/>
              <a:t>N</a:t>
            </a:r>
            <a:r>
              <a:rPr lang="en-US" sz="1600" dirty="0" err="1"/>
              <a:t>eed</a:t>
            </a:r>
            <a:r>
              <a:rPr lang="en-US" sz="1600" dirty="0"/>
              <a:t> to understand the extent </a:t>
            </a:r>
            <a:r>
              <a:rPr lang="en-US" sz="1600" dirty="0" smtClean="0"/>
              <a:t>pediatric </a:t>
            </a:r>
            <a:r>
              <a:rPr lang="en-US" sz="1600" dirty="0"/>
              <a:t>drugs are compounded </a:t>
            </a:r>
            <a:r>
              <a:rPr lang="en-US" sz="1600" dirty="0" smtClean="0"/>
              <a:t>and </a:t>
            </a:r>
            <a:r>
              <a:rPr lang="en-US" sz="1600" dirty="0"/>
              <a:t>funding for standardization of compounding</a:t>
            </a:r>
          </a:p>
          <a:p>
            <a:r>
              <a:rPr lang="en-US" sz="1600" dirty="0"/>
              <a:t>Use successful awareness campaigns launched in other countries.</a:t>
            </a:r>
          </a:p>
          <a:p>
            <a:endParaRPr lang="en-CA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CA" sz="1400" dirty="0"/>
          </a:p>
          <a:p>
            <a:pPr marL="457200" indent="-457200">
              <a:buFont typeface="+mj-lt"/>
              <a:buAutoNum type="arabicPeriod"/>
            </a:pPr>
            <a:endParaRPr lang="fr-CA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449084" y="762461"/>
            <a:ext cx="8300136" cy="83549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Health Canada</a:t>
            </a:r>
            <a:r>
              <a:rPr lang="en-C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is exploring ways to provide more information to Canadians on relevant pediatric topics. Some </a:t>
            </a:r>
            <a:r>
              <a:rPr lang="en-CA" u="sng" dirty="0">
                <a:solidFill>
                  <a:schemeClr val="bg1"/>
                </a:solidFill>
              </a:rPr>
              <a:t>potential</a:t>
            </a:r>
            <a:r>
              <a:rPr lang="en-CA" dirty="0">
                <a:solidFill>
                  <a:schemeClr val="bg1"/>
                </a:solidFill>
              </a:rPr>
              <a:t> actions include:</a:t>
            </a:r>
          </a:p>
        </p:txBody>
      </p:sp>
    </p:spTree>
    <p:extLst>
      <p:ext uri="{BB962C8B-B14F-4D97-AF65-F5344CB8AC3E}">
        <p14:creationId xmlns:p14="http://schemas.microsoft.com/office/powerpoint/2010/main" val="966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273933" cy="71905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2C80BC"/>
                </a:solidFill>
              </a:rPr>
              <a:t>Most Important Actions to Improve Access to Pediatric Medications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558" y="1298004"/>
            <a:ext cx="6388298" cy="4061175"/>
          </a:xfrm>
        </p:spPr>
        <p:txBody>
          <a:bodyPr/>
          <a:lstStyle/>
          <a:p>
            <a:r>
              <a:rPr lang="en-CA" b="1" dirty="0">
                <a:solidFill>
                  <a:srgbClr val="27953D"/>
                </a:solidFill>
              </a:rPr>
              <a:t>Expert Pediatric Advisory Board at Federal Ministry </a:t>
            </a:r>
            <a:r>
              <a:rPr lang="en-CA" dirty="0"/>
              <a:t>to harmonize and prioritize across the entire drug approval process</a:t>
            </a:r>
          </a:p>
          <a:p>
            <a:pPr lvl="1"/>
            <a:r>
              <a:rPr lang="en-CA" dirty="0"/>
              <a:t>Alignment across all decision points is critical</a:t>
            </a:r>
          </a:p>
          <a:p>
            <a:r>
              <a:rPr lang="en-CA" dirty="0"/>
              <a:t>Establish </a:t>
            </a:r>
            <a:r>
              <a:rPr lang="en-CA" b="1" dirty="0">
                <a:solidFill>
                  <a:srgbClr val="27953D"/>
                </a:solidFill>
              </a:rPr>
              <a:t>HC Pediatric Committee </a:t>
            </a:r>
            <a:r>
              <a:rPr lang="en-CA" dirty="0"/>
              <a:t>governance and mandate with input from pediatric community</a:t>
            </a:r>
          </a:p>
          <a:p>
            <a:pPr lvl="1"/>
            <a:r>
              <a:rPr lang="en-CA" dirty="0"/>
              <a:t>Priority pediatric medicines list</a:t>
            </a:r>
          </a:p>
          <a:p>
            <a:r>
              <a:rPr lang="en-CA" dirty="0" smtClean="0"/>
              <a:t>Accept</a:t>
            </a:r>
            <a:r>
              <a:rPr lang="en-CA" b="1" dirty="0" smtClean="0">
                <a:solidFill>
                  <a:srgbClr val="27953D"/>
                </a:solidFill>
              </a:rPr>
              <a:t> Trusted </a:t>
            </a:r>
            <a:r>
              <a:rPr lang="en-CA" b="1" dirty="0">
                <a:solidFill>
                  <a:srgbClr val="27953D"/>
                </a:solidFill>
              </a:rPr>
              <a:t>Foreign Decisions</a:t>
            </a:r>
          </a:p>
          <a:p>
            <a:r>
              <a:rPr lang="en-CA" dirty="0"/>
              <a:t>Institute </a:t>
            </a:r>
            <a:r>
              <a:rPr lang="en-CA" b="1" dirty="0" smtClean="0">
                <a:solidFill>
                  <a:srgbClr val="27953D"/>
                </a:solidFill>
              </a:rPr>
              <a:t>Pediatric </a:t>
            </a:r>
            <a:r>
              <a:rPr lang="en-CA" b="1" dirty="0">
                <a:solidFill>
                  <a:srgbClr val="27953D"/>
                </a:solidFill>
              </a:rPr>
              <a:t>Regulation </a:t>
            </a:r>
            <a:r>
              <a:rPr lang="en-CA" dirty="0"/>
              <a:t>using </a:t>
            </a:r>
            <a:r>
              <a:rPr lang="en-CA" dirty="0" smtClean="0"/>
              <a:t>mandatory </a:t>
            </a:r>
            <a:r>
              <a:rPr lang="en-CA" dirty="0"/>
              <a:t>submissions “as is” from other countries</a:t>
            </a:r>
          </a:p>
          <a:p>
            <a:r>
              <a:rPr lang="en-CA" dirty="0" smtClean="0"/>
              <a:t>Deploy </a:t>
            </a:r>
            <a:r>
              <a:rPr lang="en-CA" b="1" dirty="0" smtClean="0">
                <a:solidFill>
                  <a:srgbClr val="27953D"/>
                </a:solidFill>
              </a:rPr>
              <a:t>incentives </a:t>
            </a:r>
            <a:r>
              <a:rPr lang="en-CA" b="1" dirty="0">
                <a:solidFill>
                  <a:srgbClr val="27953D"/>
                </a:solidFill>
              </a:rPr>
              <a:t>for commercialization </a:t>
            </a:r>
            <a:r>
              <a:rPr lang="en-CA" dirty="0"/>
              <a:t>in Canada both brand and off-patent medications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31" y="2958962"/>
            <a:ext cx="2280042" cy="228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70785" y="1643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995" y="1370485"/>
            <a:ext cx="1679920" cy="3339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21301" b="24888"/>
          <a:stretch/>
        </p:blipFill>
        <p:spPr>
          <a:xfrm>
            <a:off x="6806070" y="2468508"/>
            <a:ext cx="1365502" cy="399801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073426" y="5449832"/>
            <a:ext cx="7521933" cy="1077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publication of the OPPI’s plan with clear objectives, metrics, funding, and a timeline for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745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2C80BC"/>
                </a:solidFill>
              </a:rPr>
              <a:t>Polling Questions</a:t>
            </a:r>
            <a:endParaRPr lang="en-CA" dirty="0">
              <a:solidFill>
                <a:srgbClr val="2C80B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2524" y="2253672"/>
            <a:ext cx="3927475" cy="335279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Charlotte Moore-Hepburn,</a:t>
            </a:r>
          </a:p>
          <a:p>
            <a:pPr marL="0" indent="0">
              <a:buNone/>
            </a:pPr>
            <a:r>
              <a:rPr lang="en-CA" dirty="0" smtClean="0"/>
              <a:t>Pediatrician and </a:t>
            </a:r>
          </a:p>
          <a:p>
            <a:pPr marL="0" indent="0">
              <a:buNone/>
            </a:pPr>
            <a:r>
              <a:rPr lang="en-CA" dirty="0" smtClean="0"/>
              <a:t>Medical Affairs Director,  Canadian Paediatrics Society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>
                <a:solidFill>
                  <a:srgbClr val="0070C0"/>
                </a:solidFill>
              </a:rPr>
              <a:t>63 people attended the workshop and participated in the polling questions. Participants were from varied backgrounds and disciplines.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1" y="2357437"/>
            <a:ext cx="2759508" cy="27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367277" cy="11430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10:00am		Welcome and Introduction to Panelists</a:t>
            </a:r>
          </a:p>
          <a:p>
            <a:pPr marL="0" indent="0">
              <a:buNone/>
            </a:pPr>
            <a:r>
              <a:rPr lang="en-CA" dirty="0"/>
              <a:t>				</a:t>
            </a:r>
            <a:r>
              <a:rPr lang="en-CA" b="1" dirty="0"/>
              <a:t>Andrea Gilpin, GPFC</a:t>
            </a:r>
          </a:p>
          <a:p>
            <a:pPr marL="0" indent="0">
              <a:buNone/>
            </a:pPr>
            <a:r>
              <a:rPr lang="en-CA" dirty="0"/>
              <a:t>10:05am		</a:t>
            </a:r>
            <a:r>
              <a:rPr lang="en-CA" b="1" dirty="0"/>
              <a:t>Alysha Croker</a:t>
            </a:r>
          </a:p>
          <a:p>
            <a:pPr marL="0" indent="0">
              <a:buNone/>
            </a:pPr>
            <a:r>
              <a:rPr lang="en-CA" dirty="0"/>
              <a:t>				Office of Pediatrics and Patient Involvement</a:t>
            </a:r>
          </a:p>
          <a:p>
            <a:pPr marL="0" indent="0">
              <a:buNone/>
            </a:pPr>
            <a:r>
              <a:rPr lang="en-CA" dirty="0"/>
              <a:t>				Health Canada</a:t>
            </a:r>
          </a:p>
          <a:p>
            <a:pPr marL="0" indent="0">
              <a:buNone/>
            </a:pPr>
            <a:r>
              <a:rPr lang="en-CA" dirty="0"/>
              <a:t>10:25am		</a:t>
            </a:r>
            <a:r>
              <a:rPr lang="en-CA" b="1" dirty="0"/>
              <a:t>Catherine Litalien, GPFC</a:t>
            </a:r>
          </a:p>
          <a:p>
            <a:pPr marL="0" indent="0">
              <a:buNone/>
            </a:pPr>
            <a:r>
              <a:rPr lang="en-CA" dirty="0"/>
              <a:t>				Summary of Results from Survey</a:t>
            </a:r>
          </a:p>
          <a:p>
            <a:pPr marL="0" indent="0">
              <a:buNone/>
            </a:pPr>
            <a:r>
              <a:rPr lang="en-CA" dirty="0"/>
              <a:t>10:55am		Polling Questions to Audience</a:t>
            </a:r>
          </a:p>
          <a:p>
            <a:pPr marL="0" indent="0">
              <a:buNone/>
            </a:pPr>
            <a:r>
              <a:rPr lang="en-CA" dirty="0"/>
              <a:t>				</a:t>
            </a:r>
            <a:r>
              <a:rPr lang="en-CA" b="1" dirty="0"/>
              <a:t>Charlotte Moore-Hepburn, CPS</a:t>
            </a:r>
          </a:p>
          <a:p>
            <a:pPr marL="0" indent="0">
              <a:buNone/>
            </a:pPr>
            <a:r>
              <a:rPr lang="en-CA" dirty="0"/>
              <a:t>				Questions and Answer Period</a:t>
            </a:r>
          </a:p>
          <a:p>
            <a:pPr marL="0" indent="0">
              <a:buNone/>
            </a:pPr>
            <a:r>
              <a:rPr lang="en-CA" dirty="0"/>
              <a:t>				</a:t>
            </a:r>
            <a:r>
              <a:rPr lang="en-CA" b="1" dirty="0"/>
              <a:t>Andrea Gilpin, GPFC</a:t>
            </a:r>
          </a:p>
          <a:p>
            <a:pPr marL="0" indent="0">
              <a:buNone/>
            </a:pPr>
            <a:r>
              <a:rPr lang="en-CA" dirty="0"/>
              <a:t>11:30am		Conclusion of Workshop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595535"/>
          </a:xfrm>
        </p:spPr>
        <p:txBody>
          <a:bodyPr/>
          <a:lstStyle/>
          <a:p>
            <a:r>
              <a:rPr lang="en-CA" dirty="0" smtClean="0">
                <a:solidFill>
                  <a:srgbClr val="2C80BC"/>
                </a:solidFill>
              </a:rPr>
              <a:t>Polling Question 1 Results:</a:t>
            </a:r>
            <a:endParaRPr lang="en-CA" dirty="0">
              <a:solidFill>
                <a:srgbClr val="2C80BC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947" t="27860" r="1703"/>
          <a:stretch/>
        </p:blipFill>
        <p:spPr>
          <a:xfrm>
            <a:off x="997526" y="1303216"/>
            <a:ext cx="7121238" cy="53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2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678662"/>
          </a:xfrm>
        </p:spPr>
        <p:txBody>
          <a:bodyPr/>
          <a:lstStyle/>
          <a:p>
            <a:r>
              <a:rPr lang="en-CA" dirty="0">
                <a:solidFill>
                  <a:srgbClr val="2C80BC"/>
                </a:solidFill>
              </a:rPr>
              <a:t>Polling Question </a:t>
            </a:r>
            <a:r>
              <a:rPr lang="en-CA" dirty="0" smtClean="0">
                <a:solidFill>
                  <a:srgbClr val="2C80BC"/>
                </a:solidFill>
              </a:rPr>
              <a:t>2 </a:t>
            </a:r>
            <a:r>
              <a:rPr lang="en-CA" dirty="0">
                <a:solidFill>
                  <a:srgbClr val="2C80BC"/>
                </a:solidFill>
              </a:rPr>
              <a:t>Results: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3" y="1080655"/>
            <a:ext cx="72875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678662"/>
          </a:xfrm>
        </p:spPr>
        <p:txBody>
          <a:bodyPr/>
          <a:lstStyle/>
          <a:p>
            <a:r>
              <a:rPr lang="en-CA" dirty="0">
                <a:solidFill>
                  <a:srgbClr val="2C80BC"/>
                </a:solidFill>
              </a:rPr>
              <a:t>Polling Question 3</a:t>
            </a:r>
            <a:r>
              <a:rPr lang="en-CA" dirty="0" smtClean="0">
                <a:solidFill>
                  <a:srgbClr val="2C80BC"/>
                </a:solidFill>
              </a:rPr>
              <a:t> </a:t>
            </a:r>
            <a:r>
              <a:rPr lang="en-CA" dirty="0">
                <a:solidFill>
                  <a:srgbClr val="2C80BC"/>
                </a:solidFill>
              </a:rPr>
              <a:t>Results: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77" y="737629"/>
            <a:ext cx="5051250" cy="56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0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732493"/>
          </a:xfrm>
        </p:spPr>
        <p:txBody>
          <a:bodyPr/>
          <a:lstStyle/>
          <a:p>
            <a:r>
              <a:rPr lang="en-CA" dirty="0">
                <a:solidFill>
                  <a:srgbClr val="2C80BC"/>
                </a:solidFill>
              </a:rPr>
              <a:t>Questions for </a:t>
            </a:r>
            <a:r>
              <a:rPr lang="en-CA" b="1" dirty="0">
                <a:solidFill>
                  <a:srgbClr val="2C80BC"/>
                </a:solidFill>
              </a:rPr>
              <a:t>Health Canada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1063" y="878682"/>
            <a:ext cx="5953846" cy="4698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1800" dirty="0"/>
              <a:t>The CCA report was published in 2014 and many of the recommendations in the PDAP were presented at that time. When will the OPPI present </a:t>
            </a:r>
            <a:r>
              <a:rPr lang="en-CA" sz="1800" b="1" dirty="0"/>
              <a:t>clear objectives, with metric and targets</a:t>
            </a:r>
            <a:r>
              <a:rPr lang="en-CA" sz="18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What is the </a:t>
            </a:r>
            <a:r>
              <a:rPr lang="en-CA" sz="1800" b="1" dirty="0"/>
              <a:t>budget</a:t>
            </a:r>
            <a:r>
              <a:rPr lang="en-CA" sz="1800" dirty="0"/>
              <a:t> for this initiative and how many resources will be dedicated to PDAP?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Recognizing that HC has internal priorities – how can the pediatric community support HC?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How will the decision be made to </a:t>
            </a:r>
            <a:r>
              <a:rPr lang="en-CA" sz="1800" b="1" dirty="0"/>
              <a:t>formalize pediatric expertise</a:t>
            </a:r>
            <a:r>
              <a:rPr lang="en-CA" sz="1800" dirty="0"/>
              <a:t> at:</a:t>
            </a:r>
          </a:p>
          <a:p>
            <a:pPr marL="727075" lvl="1" indent="-457200">
              <a:buFont typeface="+mj-lt"/>
              <a:buAutoNum type="arabicPeriod"/>
            </a:pPr>
            <a:r>
              <a:rPr lang="en-CA" sz="1600" dirty="0"/>
              <a:t>EPAB at the Federal Ministry of Health</a:t>
            </a:r>
          </a:p>
          <a:p>
            <a:pPr marL="727075" lvl="1" indent="-457200">
              <a:buFont typeface="+mj-lt"/>
              <a:buAutoNum type="arabicPeriod"/>
            </a:pPr>
            <a:r>
              <a:rPr lang="en-CA" sz="1600" dirty="0"/>
              <a:t>Health Canada Pediatric Committee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What approaches are possible for HC to contribute to </a:t>
            </a:r>
            <a:r>
              <a:rPr lang="en-CA" sz="1800" b="1" dirty="0"/>
              <a:t>providing incentives to industry</a:t>
            </a:r>
            <a:r>
              <a:rPr lang="en-CA" sz="18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How will the PDAP framework will address old off-patent drugs?</a:t>
            </a:r>
          </a:p>
          <a:p>
            <a:pPr marL="457200" indent="-457200">
              <a:buFont typeface="+mj-lt"/>
              <a:buAutoNum type="arabicPeriod"/>
            </a:pPr>
            <a:endParaRPr lang="en-CA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699544" y="6611779"/>
            <a:ext cx="208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00" dirty="0"/>
              <a:t>CONFIDENTIAL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78" y="1486477"/>
            <a:ext cx="2457159" cy="7239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1" y="3959750"/>
            <a:ext cx="2257296" cy="14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273933" cy="7190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2C80BC"/>
                </a:solidFill>
              </a:rPr>
              <a:t>Top 3 Most Important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557" y="2306745"/>
            <a:ext cx="6956861" cy="23508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Institute </a:t>
            </a:r>
            <a:r>
              <a:rPr lang="en-CA" sz="2400" b="1" dirty="0">
                <a:solidFill>
                  <a:srgbClr val="27953D"/>
                </a:solidFill>
              </a:rPr>
              <a:t>Trusted Foreign </a:t>
            </a:r>
            <a:r>
              <a:rPr lang="en-CA" sz="2400" b="1" dirty="0" smtClean="0">
                <a:solidFill>
                  <a:srgbClr val="27953D"/>
                </a:solidFill>
              </a:rPr>
              <a:t>Decisions  </a:t>
            </a:r>
            <a:r>
              <a:rPr lang="en-CA" sz="2400" b="1" dirty="0" smtClean="0">
                <a:solidFill>
                  <a:srgbClr val="0070C0"/>
                </a:solidFill>
              </a:rPr>
              <a:t>79%</a:t>
            </a:r>
            <a:endParaRPr lang="en-CA" sz="2400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Mandatory </a:t>
            </a:r>
            <a:r>
              <a:rPr lang="en-CA" sz="2400" b="1" dirty="0">
                <a:solidFill>
                  <a:srgbClr val="27953D"/>
                </a:solidFill>
              </a:rPr>
              <a:t>Pediatric Regulation </a:t>
            </a:r>
            <a:r>
              <a:rPr lang="en-CA" sz="2400" b="1" dirty="0" smtClean="0">
                <a:solidFill>
                  <a:srgbClr val="0070C0"/>
                </a:solidFill>
              </a:rPr>
              <a:t>69%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27953D"/>
                </a:solidFill>
              </a:rPr>
              <a:t>	</a:t>
            </a:r>
            <a:r>
              <a:rPr lang="en-CA" sz="2400" dirty="0" smtClean="0"/>
              <a:t>using  submissions </a:t>
            </a:r>
            <a:r>
              <a:rPr lang="en-CA" sz="2400" dirty="0"/>
              <a:t>“as is” from other </a:t>
            </a:r>
            <a:r>
              <a:rPr lang="en-CA" sz="2400" dirty="0" smtClean="0"/>
              <a:t>countries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CA" sz="2400" b="1" dirty="0" smtClean="0">
                <a:solidFill>
                  <a:srgbClr val="27953D"/>
                </a:solidFill>
              </a:rPr>
              <a:t>Incentives </a:t>
            </a:r>
            <a:r>
              <a:rPr lang="en-CA" sz="2400" b="1" dirty="0">
                <a:solidFill>
                  <a:srgbClr val="27953D"/>
                </a:solidFill>
              </a:rPr>
              <a:t>for commercialization </a:t>
            </a:r>
            <a:r>
              <a:rPr lang="en-CA" sz="2400" b="1" dirty="0" smtClean="0">
                <a:solidFill>
                  <a:srgbClr val="0070C0"/>
                </a:solidFill>
              </a:rPr>
              <a:t>46%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27953D"/>
                </a:solidFill>
              </a:rPr>
              <a:t>	</a:t>
            </a:r>
            <a:r>
              <a:rPr lang="en-CA" sz="2400" dirty="0" smtClean="0"/>
              <a:t>in </a:t>
            </a:r>
            <a:r>
              <a:rPr lang="en-CA" sz="2400" dirty="0"/>
              <a:t>Canada both brand and off-patent </a:t>
            </a:r>
            <a:r>
              <a:rPr lang="en-CA" sz="2400" dirty="0" smtClean="0"/>
              <a:t>		medications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1" y="4147212"/>
            <a:ext cx="2280042" cy="228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870785" y="1643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718558" y="1274617"/>
            <a:ext cx="772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Based on the polling questions during the workshop the following three were cited as the top most important actions.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08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654" y="972454"/>
            <a:ext cx="7708497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2C80BC"/>
                </a:solidFill>
              </a:rPr>
              <a:t>Overall Health Canada’s PDAP Responds to Many of the Needs Identified by Stakeholders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830" y="1996531"/>
            <a:ext cx="7534274" cy="3767014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The pediatric community looks forward to continuing to support Health Canada in its objectives to bolster pediatric submissions in Canada.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2800" b="1" dirty="0">
                <a:solidFill>
                  <a:srgbClr val="27953D"/>
                </a:solidFill>
                <a:latin typeface="Kristen ITC" panose="03050502040202030202" pitchFamily="66" charset="0"/>
              </a:rPr>
              <a:t>Thank you </a:t>
            </a:r>
            <a:r>
              <a:rPr lang="en-CA" dirty="0"/>
              <a:t>for the opportunity for the pediatric community to provide Health Canada with feedback to the PDAP.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56" y="4290354"/>
            <a:ext cx="3294380" cy="21922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4702">
            <a:off x="6111522" y="4865377"/>
            <a:ext cx="2749029" cy="10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Background to Survey</a:t>
            </a:r>
          </a:p>
        </p:txBody>
      </p:sp>
      <p:sp>
        <p:nvSpPr>
          <p:cNvPr id="6" name="AutoShape 4" descr="Image result for children are not mini adult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091557" y="985715"/>
            <a:ext cx="4847303" cy="48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CA" sz="1800" dirty="0"/>
              <a:t>During the Canadian Society for Pharmaceutical Sciences in November 2020, Health Canada presented a new Pediatric Drug Action Plan (PDAP).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The GPFC and MICYRN wanted to provide feedback on the PDAP to Health Canada from the pediatric community and therefore organized this workshop.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In preparation for this workshop, the GPFC has sent a survey to  gain comments and feedback on the proposed PDAP.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Focus of this session is on PDAP,</a:t>
            </a:r>
            <a:r>
              <a:rPr lang="en-CA" sz="1800" b="1" dirty="0">
                <a:solidFill>
                  <a:srgbClr val="FF0000"/>
                </a:solidFill>
              </a:rPr>
              <a:t> </a:t>
            </a:r>
            <a:r>
              <a:rPr lang="en-CA" sz="1800" dirty="0"/>
              <a:t>with the exception of Clinical Trials issues, as MICYRN led a clinical trial workshop in January.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54" y="1091379"/>
            <a:ext cx="1696064" cy="2604322"/>
          </a:xfrm>
          <a:prstGeom prst="rect">
            <a:avLst/>
          </a:prstGeom>
        </p:spPr>
      </p:pic>
      <p:sp>
        <p:nvSpPr>
          <p:cNvPr id="10" name="AutoShape 2" descr="Alysha Croker Bio Dr. Alysha Croker, Manager, Office of Paediatrics and  Patient Involvement, Health Canada Following her PhD in">
            <a:extLst>
              <a:ext uri="{FF2B5EF4-FFF2-40B4-BE49-F238E27FC236}">
                <a16:creationId xmlns:a16="http://schemas.microsoft.com/office/drawing/2014/main" id="{5FC44B4F-69F7-134C-8621-EC0DCE682F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4250" y="982203"/>
            <a:ext cx="881301" cy="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66700" indent="-2667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367BC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36575" indent="-26828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57238" indent="-2254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33450" indent="-17621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C222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12838" indent="-1746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2C80BC"/>
                </a:solidFill>
              </a:rPr>
              <a:t>2014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B8C32F-64FB-E840-9E10-5C677C6D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96" y="3870185"/>
            <a:ext cx="3597717" cy="1835428"/>
          </a:xfrm>
          <a:prstGeom prst="rect">
            <a:avLst/>
          </a:prstGeom>
        </p:spPr>
      </p:pic>
      <p:sp>
        <p:nvSpPr>
          <p:cNvPr id="11" name="AutoShape 2" descr="Alysha Croker Bio Dr. Alysha Croker, Manager, Office of Paediatrics and  Patient Involvement, Health Canada Following her PhD in">
            <a:extLst>
              <a:ext uri="{FF2B5EF4-FFF2-40B4-BE49-F238E27FC236}">
                <a16:creationId xmlns:a16="http://schemas.microsoft.com/office/drawing/2014/main" id="{7731716C-6C2E-4A42-BA20-3D11A18BA5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9387" y="3954382"/>
            <a:ext cx="881301" cy="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66700" indent="-2667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367BC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36575" indent="-26828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57238" indent="-2254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33450" indent="-17621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C222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12838" indent="-1746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2C80BC"/>
                </a:solidFill>
              </a:rPr>
              <a:t>2019</a:t>
            </a:r>
          </a:p>
        </p:txBody>
      </p:sp>
      <p:sp>
        <p:nvSpPr>
          <p:cNvPr id="12" name="AutoShape 2" descr="Alysha Croker Bio Dr. Alysha Croker, Manager, Office of Paediatrics and  Patient Involvement, Health Canada Following her PhD in">
            <a:extLst>
              <a:ext uri="{FF2B5EF4-FFF2-40B4-BE49-F238E27FC236}">
                <a16:creationId xmlns:a16="http://schemas.microsoft.com/office/drawing/2014/main" id="{59EFDFC1-477B-0F44-A888-66F85DCDCB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78724" y="617376"/>
            <a:ext cx="1645990" cy="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66700" indent="-2667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367BC2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36575" indent="-26828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27953D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57238" indent="-2254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EF100"/>
              </a:buClr>
              <a:buFont typeface="Arial" panose="020B0604020202020204" pitchFamily="34" charset="0"/>
              <a:buChar char="●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33450" indent="-17621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C2223"/>
              </a:buClr>
              <a:buFont typeface="Arial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12838" indent="-1746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2C80BC"/>
                </a:solidFill>
              </a:rPr>
              <a:t>2020-21</a:t>
            </a:r>
          </a:p>
        </p:txBody>
      </p:sp>
    </p:spTree>
    <p:extLst>
      <p:ext uri="{BB962C8B-B14F-4D97-AF65-F5344CB8AC3E}">
        <p14:creationId xmlns:p14="http://schemas.microsoft.com/office/powerpoint/2010/main" val="18425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455767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70C0"/>
                </a:solidFill>
              </a:rPr>
              <a:t>Alysha Croker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Office of Pediatrics and Patient Involvement</a:t>
            </a:r>
          </a:p>
        </p:txBody>
      </p:sp>
      <p:sp>
        <p:nvSpPr>
          <p:cNvPr id="4" name="AutoShape 2" descr="Alysha Croker Bio Dr. Alysha Croker, Manager, Office of Paediatrics and  Patient Involvement, Health Canada Following her PhD in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14169" y="2831690"/>
            <a:ext cx="2762864" cy="23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CA" dirty="0"/>
              <a:t>Overview of proposed Pediatric Drug Action Plan by Health Canada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854" y="2229925"/>
            <a:ext cx="2866410" cy="293096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Catherine </a:t>
            </a:r>
            <a:r>
              <a:rPr lang="en-CA" dirty="0" err="1">
                <a:solidFill>
                  <a:srgbClr val="0070C0"/>
                </a:solidFill>
              </a:rPr>
              <a:t>Litalien</a:t>
            </a:r>
            <a:r>
              <a:rPr lang="en-CA" dirty="0">
                <a:solidFill>
                  <a:srgbClr val="0070C0"/>
                </a:solidFill>
              </a:rPr>
              <a:t>, Co-Founder of GPFC and Pediatrician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2525" y="2576053"/>
            <a:ext cx="2977023" cy="268420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Summary of Survey results conducted by the Goodman Pediatric Formulations Centre.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16" y="1937873"/>
            <a:ext cx="2104103" cy="31619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Methodology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7222" y="1000433"/>
            <a:ext cx="4609177" cy="4698999"/>
          </a:xfrm>
        </p:spPr>
        <p:txBody>
          <a:bodyPr/>
          <a:lstStyle/>
          <a:p>
            <a:r>
              <a:rPr lang="en-CA" dirty="0"/>
              <a:t>The survey was conducted using Google Forms</a:t>
            </a:r>
          </a:p>
          <a:p>
            <a:r>
              <a:rPr lang="en-CA" dirty="0"/>
              <a:t>The questionnaire (8 questions) was sent to over 25 people representing over 19 organizations with the encouragement to share the survey with others in the pediatric community</a:t>
            </a:r>
          </a:p>
          <a:p>
            <a:r>
              <a:rPr lang="en-CA" dirty="0"/>
              <a:t>January 8-18, 2021</a:t>
            </a:r>
          </a:p>
          <a:p>
            <a:r>
              <a:rPr lang="en-CA" dirty="0"/>
              <a:t>26 surveys were completed representing over 30 people (some people did one survey but were two people)</a:t>
            </a:r>
          </a:p>
          <a:p>
            <a:r>
              <a:rPr lang="en-CA" dirty="0"/>
              <a:t>16 organizations responded</a:t>
            </a:r>
          </a:p>
          <a:p>
            <a:r>
              <a:rPr lang="en-CA" dirty="0"/>
              <a:t>Subject matter experts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5486399" y="2560507"/>
            <a:ext cx="3250097" cy="26031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Academic institutions/universities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Pediatric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Physicians/Clinicians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Hospital Pharmacists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Pharmacists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Geographical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7064712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/>
                </a:solidFill>
              </a:rPr>
              <a:t>1. </a:t>
            </a:r>
            <a:r>
              <a:rPr lang="en-CA" dirty="0">
                <a:solidFill>
                  <a:srgbClr val="2C80BC"/>
                </a:solidFill>
              </a:rPr>
              <a:t>Was the summary of Health Canada’s  “What we Heard” complete</a:t>
            </a:r>
            <a:r>
              <a:rPr lang="en-CA" b="1" dirty="0">
                <a:solidFill>
                  <a:srgbClr val="2C80BC"/>
                </a:solidFill>
              </a:rPr>
              <a:t> </a:t>
            </a:r>
            <a:r>
              <a:rPr lang="en-CA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5" y="1384357"/>
            <a:ext cx="6754761" cy="50268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2C80BC"/>
                </a:solidFill>
              </a:rPr>
              <a:t>Health Canada’s “What we Heard” captured many of the key points…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8" y="1631050"/>
            <a:ext cx="8075442" cy="32682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73750" y="3265160"/>
            <a:ext cx="258445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50" dirty="0"/>
              <a:t>Other</a:t>
            </a:r>
          </a:p>
          <a:p>
            <a:endParaRPr lang="en-CA" sz="1050" dirty="0"/>
          </a:p>
          <a:p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7056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137" y="1133856"/>
            <a:ext cx="2176596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tx1"/>
                </a:solidFill>
              </a:rPr>
              <a:t>Receiving pediatric data in Canada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6611" y="1133856"/>
            <a:ext cx="1745941" cy="643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bg1">
                    <a:lumMod val="50000"/>
                  </a:schemeClr>
                </a:solidFill>
              </a:rPr>
              <a:t>Pediatric Clinical Trials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6430" y="1116787"/>
            <a:ext cx="2111607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tx1"/>
                </a:solidFill>
              </a:rPr>
              <a:t>Economic Realities of developing pediatric medicines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1914" y="1133856"/>
            <a:ext cx="2042769" cy="6437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tx1"/>
                </a:solidFill>
              </a:rPr>
              <a:t>Off-Label use and compounding of medicines in children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96852" y="281920"/>
            <a:ext cx="6626249" cy="1143000"/>
          </a:xfrm>
        </p:spPr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“What we Heard” </a:t>
            </a:r>
            <a:r>
              <a:rPr lang="en-CA" dirty="0">
                <a:solidFill>
                  <a:srgbClr val="2C80BC"/>
                </a:solidFill>
              </a:rPr>
              <a:t>Comments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137" y="1872692"/>
            <a:ext cx="2176596" cy="32201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Incentives to submit pediatric data/drugs </a:t>
            </a:r>
            <a:r>
              <a:rPr lang="en-CA" sz="1400" b="1" dirty="0">
                <a:solidFill>
                  <a:schemeClr val="tx1"/>
                </a:solidFill>
              </a:rPr>
              <a:t>are insufficient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Older/generic drugs unlikely to </a:t>
            </a:r>
            <a:r>
              <a:rPr lang="en-CA" sz="1400" dirty="0" smtClean="0">
                <a:solidFill>
                  <a:schemeClr val="tx1"/>
                </a:solidFill>
              </a:rPr>
              <a:t>submitted </a:t>
            </a:r>
            <a:r>
              <a:rPr lang="en-CA" sz="1400" dirty="0">
                <a:solidFill>
                  <a:schemeClr val="tx1"/>
                </a:solidFill>
              </a:rPr>
              <a:t>for new indications or formulations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Awaiting </a:t>
            </a:r>
            <a:r>
              <a:rPr lang="en-CA" sz="1400" dirty="0">
                <a:solidFill>
                  <a:schemeClr val="tx1"/>
                </a:solidFill>
              </a:rPr>
              <a:t>the use of</a:t>
            </a:r>
            <a:r>
              <a:rPr lang="en-CA" sz="1400" strike="sngStrike" dirty="0">
                <a:solidFill>
                  <a:schemeClr val="tx1"/>
                </a:solidFill>
              </a:rPr>
              <a:t> </a:t>
            </a:r>
            <a:r>
              <a:rPr lang="en-CA" sz="1400" dirty="0">
                <a:solidFill>
                  <a:schemeClr val="tx1"/>
                </a:solidFill>
              </a:rPr>
              <a:t>Trusted Foreign Decisions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6611" y="5177151"/>
            <a:ext cx="6088072" cy="14871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chemeClr val="tx1"/>
                </a:solidFill>
              </a:rPr>
              <a:t>Lack of Expert Pediatric Advisory Board (EPAB) at the Ministerial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Misalignment with market access, reimbursement, pricing and provincial listing (disincentive)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Lack of pediatric specific criteria for HTA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Lack of harmonization from PTs to prioritize pediatric drugs/formulations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Lack of clear &amp; consistent pathways and costs for entire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137" y="5187960"/>
            <a:ext cx="2176596" cy="1476365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/>
              <a:t>Transversal Key Components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2751124" y="1872691"/>
            <a:ext cx="1751428" cy="32201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Legislation to require pediatric trials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Accept pediatric international trials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CHEER an asset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8347" y="1872692"/>
            <a:ext cx="2084999" cy="32201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Lack of data capture from off-label use and compounding (and lack of funding) 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No current standards for compounding across Canada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Access to appropriate formulations at a fair price</a:t>
            </a:r>
          </a:p>
          <a:p>
            <a:endParaRPr lang="en-CA" sz="12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6430" y="1872689"/>
            <a:ext cx="2111607" cy="32201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Compounding may not be as cheap as we think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Inclusion of all costs for compounding (direct &amp; indirect)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Compounding not equivalent to commercial formulations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tx1"/>
                </a:solidFill>
              </a:rPr>
              <a:t>Rare </a:t>
            </a:r>
            <a:r>
              <a:rPr lang="en-CA" sz="1400" dirty="0">
                <a:solidFill>
                  <a:schemeClr val="tx1"/>
                </a:solidFill>
              </a:rPr>
              <a:t>disease framework is missing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</a:rPr>
              <a:t>Smaller market=attractive incentives needed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C4E98-D172-024C-86D1-F65DBA3C06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33298</TotalTime>
  <Words>1640</Words>
  <Application>Microsoft Office PowerPoint</Application>
  <PresentationFormat>Affichage à l'écran (4:3)</PresentationFormat>
  <Paragraphs>214</Paragraphs>
  <Slides>25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 Neue LT Std</vt:lpstr>
      <vt:lpstr>Kristen ITC</vt:lpstr>
      <vt:lpstr>Office Theme</vt:lpstr>
      <vt:lpstr>Health Canada’s Proposed Pediatric Drug Action Plan: Insights and Feedback </vt:lpstr>
      <vt:lpstr>Agenda</vt:lpstr>
      <vt:lpstr>Background to Survey</vt:lpstr>
      <vt:lpstr>Alysha Croker Office of Pediatrics and Patient Involvement</vt:lpstr>
      <vt:lpstr>Catherine Litalien, Co-Founder of GPFC and Pediatrician</vt:lpstr>
      <vt:lpstr>Methodology</vt:lpstr>
      <vt:lpstr>1. Was the summary of Health Canada’s  “What we Heard” complete ?</vt:lpstr>
      <vt:lpstr>Health Canada’s “What we Heard” captured many of the key points…</vt:lpstr>
      <vt:lpstr>“What we Heard” Comments</vt:lpstr>
      <vt:lpstr>2. R2D2</vt:lpstr>
      <vt:lpstr>Summarized Comments- Pediatric Specific</vt:lpstr>
      <vt:lpstr>3 PDAP Methods</vt:lpstr>
      <vt:lpstr>3 PDAP Methods -Comments</vt:lpstr>
      <vt:lpstr>4 PDAP Proposed Actions</vt:lpstr>
      <vt:lpstr>PDAP Proposed Actions - Feedback</vt:lpstr>
      <vt:lpstr>Communication Strategies Proposed</vt:lpstr>
      <vt:lpstr>Communications- Feedback</vt:lpstr>
      <vt:lpstr>Most Important Actions to Improve Access to Pediatric Medications</vt:lpstr>
      <vt:lpstr>Polling Questions</vt:lpstr>
      <vt:lpstr>Polling Question 1 Results:</vt:lpstr>
      <vt:lpstr>Polling Question 2 Results:</vt:lpstr>
      <vt:lpstr>Polling Question 3 Results:</vt:lpstr>
      <vt:lpstr>Questions for Health Canada</vt:lpstr>
      <vt:lpstr>Top 3 Most Important Actions</vt:lpstr>
      <vt:lpstr>Overall Health Canada’s PDAP Responds to Many of the Needs Identified by Stakeholders</vt:lpstr>
    </vt:vector>
  </TitlesOfParts>
  <Company>Gallant Leaman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Avrom Coodin</dc:creator>
  <cp:lastModifiedBy>Andrea Gilpin</cp:lastModifiedBy>
  <cp:revision>429</cp:revision>
  <cp:lastPrinted>2018-02-26T17:00:58Z</cp:lastPrinted>
  <dcterms:created xsi:type="dcterms:W3CDTF">2017-01-05T22:26:16Z</dcterms:created>
  <dcterms:modified xsi:type="dcterms:W3CDTF">2021-02-05T20:23:48Z</dcterms:modified>
</cp:coreProperties>
</file>