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notesMasterIdLst>
    <p:notesMasterId r:id="rId29"/>
  </p:notesMasterIdLst>
  <p:handoutMasterIdLst>
    <p:handoutMasterId r:id="rId30"/>
  </p:handoutMasterIdLst>
  <p:sldIdLst>
    <p:sldId id="412" r:id="rId5"/>
    <p:sldId id="318" r:id="rId6"/>
    <p:sldId id="335" r:id="rId7"/>
    <p:sldId id="319" r:id="rId8"/>
    <p:sldId id="464" r:id="rId9"/>
    <p:sldId id="466" r:id="rId10"/>
    <p:sldId id="326" r:id="rId11"/>
    <p:sldId id="300" r:id="rId12"/>
    <p:sldId id="304" r:id="rId13"/>
    <p:sldId id="309" r:id="rId14"/>
    <p:sldId id="307" r:id="rId15"/>
    <p:sldId id="329" r:id="rId16"/>
    <p:sldId id="366" r:id="rId17"/>
    <p:sldId id="330" r:id="rId18"/>
    <p:sldId id="313" r:id="rId19"/>
    <p:sldId id="341" r:id="rId20"/>
    <p:sldId id="315" r:id="rId21"/>
    <p:sldId id="367" r:id="rId22"/>
    <p:sldId id="368" r:id="rId23"/>
    <p:sldId id="369" r:id="rId24"/>
    <p:sldId id="370" r:id="rId25"/>
    <p:sldId id="317" r:id="rId26"/>
    <p:sldId id="342" r:id="rId27"/>
    <p:sldId id="350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  <p:cmAuthor id="2" name="Thierry Lacaze" initials="T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80FB"/>
    <a:srgbClr val="CCCDFD"/>
    <a:srgbClr val="2D6DF3"/>
    <a:srgbClr val="498EF2"/>
    <a:srgbClr val="649037"/>
    <a:srgbClr val="5279D0"/>
    <a:srgbClr val="801FC5"/>
    <a:srgbClr val="A1C7F5"/>
    <a:srgbClr val="FFFF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5122" autoAdjust="0"/>
  </p:normalViewPr>
  <p:slideViewPr>
    <p:cSldViewPr snapToGrid="0">
      <p:cViewPr varScale="1">
        <p:scale>
          <a:sx n="108" d="100"/>
          <a:sy n="108" d="100"/>
        </p:scale>
        <p:origin x="6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2982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Global Distribution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34-F446-8FA3-0F79D7C5D2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05F9-5540-831E-16103A85EF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A34-F446-8FA3-0F79D7C5D28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COVID Trial N= </a:t>
                    </a:r>
                    <a:fld id="{E5B6D60D-F649-F44E-888B-9A5F9207CE7A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(3%)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A34-F446-8FA3-0F79D7C5D28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Non-COVID Trial N=</a:t>
                    </a:r>
                    <a:fld id="{29001E32-4B69-ED4F-A615-7196BD56CA56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(97%)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5F9-5540-831E-16103A85EFA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COVID Study</c:v>
                </c:pt>
                <c:pt idx="1">
                  <c:v>Non-COVID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4-F446-8FA3-0F79D7C5D2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A34-F446-8FA3-0F79D7C5D28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05F9-5540-831E-16103A85EFA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A34-F446-8FA3-0F79D7C5D283}"/>
              </c:ext>
            </c:extLst>
          </c:dPt>
          <c:dLbls>
            <c:dLbl>
              <c:idx val="0"/>
              <c:layout>
                <c:manualLayout>
                  <c:x val="6.1808811048981501E-3"/>
                  <c:y val="2.6016262827349098E-3"/>
                </c:manualLayout>
              </c:layout>
              <c:tx>
                <c:rich>
                  <a:bodyPr/>
                  <a:lstStyle/>
                  <a:p>
                    <a:fld id="{987F1100-6739-A54B-9524-057DC8E1FC52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N=916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A34-F446-8FA3-0F79D7C5D283}"/>
                </c:ext>
              </c:extLst>
            </c:dLbl>
            <c:dLbl>
              <c:idx val="1"/>
              <c:layout>
                <c:manualLayout>
                  <c:x val="7.6903034784714802E-3"/>
                  <c:y val="-1.68798429682958E-3"/>
                </c:manualLayout>
              </c:layout>
              <c:tx>
                <c:rich>
                  <a:bodyPr/>
                  <a:lstStyle/>
                  <a:p>
                    <a:fld id="{E920B98F-1367-AB41-AE72-844EDBDA012D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N=248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5F9-5540-831E-16103A85EFA5}"/>
                </c:ext>
              </c:extLst>
            </c:dLbl>
            <c:dLbl>
              <c:idx val="2"/>
              <c:layout>
                <c:manualLayout>
                  <c:x val="7.6903034784714802E-3"/>
                  <c:y val="5.6367203776168402E-3"/>
                </c:manualLayout>
              </c:layout>
              <c:tx>
                <c:rich>
                  <a:bodyPr/>
                  <a:lstStyle/>
                  <a:p>
                    <a:fld id="{19A32610-6C3F-0444-B44E-CEAC1ACC9035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N=179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A34-F446-8FA3-0F79D7C5D283}"/>
                </c:ext>
              </c:extLst>
            </c:dLbl>
            <c:dLbl>
              <c:idx val="3"/>
              <c:layout>
                <c:manualLayout>
                  <c:x val="9.2861282792097502E-3"/>
                  <c:y val="-2.60162628273501E-3"/>
                </c:manualLayout>
              </c:layout>
              <c:tx>
                <c:rich>
                  <a:bodyPr/>
                  <a:lstStyle/>
                  <a:p>
                    <a:fld id="{2A8BC327-DA4E-8244-A04D-1F03767DDE1E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N=127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03E-794B-AFEE-5BD29F9AB2C3}"/>
                </c:ext>
              </c:extLst>
            </c:dLbl>
            <c:dLbl>
              <c:idx val="4"/>
              <c:layout>
                <c:manualLayout>
                  <c:x val="6.8296914324376904E-3"/>
                  <c:y val="2.1392742732755498E-3"/>
                </c:manualLayout>
              </c:layout>
              <c:tx>
                <c:rich>
                  <a:bodyPr/>
                  <a:lstStyle/>
                  <a:p>
                    <a:fld id="{9FD10D8C-57F7-3748-8D23-9871C9E1EC06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N=296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03E-794B-AFEE-5BD29F9AB2C3}"/>
                </c:ext>
              </c:extLst>
            </c:dLbl>
            <c:dLbl>
              <c:idx val="5"/>
              <c:layout>
                <c:manualLayout>
                  <c:x val="-4.6430641396048699E-3"/>
                  <c:y val="0.12747968785401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2D-B241-A1BB-9AAC8D65554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None (Open label) </c:v>
                </c:pt>
                <c:pt idx="1">
                  <c:v>Single </c:v>
                </c:pt>
                <c:pt idx="2">
                  <c:v>Double</c:v>
                </c:pt>
                <c:pt idx="3">
                  <c:v>Triple </c:v>
                </c:pt>
                <c:pt idx="4">
                  <c:v>Quadruple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0.52</c:v>
                </c:pt>
                <c:pt idx="1">
                  <c:v>0.14000000000000001</c:v>
                </c:pt>
                <c:pt idx="2">
                  <c:v>0.1</c:v>
                </c:pt>
                <c:pt idx="3">
                  <c:v>7.0000000000000007E-2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4-F446-8FA3-0F79D7C5D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912148496"/>
        <c:axId val="983396608"/>
        <c:axId val="983405504"/>
      </c:bar3DChart>
      <c:catAx>
        <c:axId val="912148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Blinding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3396608"/>
        <c:crosses val="autoZero"/>
        <c:auto val="1"/>
        <c:lblAlgn val="ctr"/>
        <c:lblOffset val="100"/>
        <c:noMultiLvlLbl val="0"/>
      </c:catAx>
      <c:valAx>
        <c:axId val="98339660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</a:t>
                </a:r>
                <a:r>
                  <a:rPr lang="en-US" baseline="0" dirty="0"/>
                  <a:t> of Trials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2148496"/>
        <c:crosses val="autoZero"/>
        <c:crossBetween val="between"/>
      </c:valAx>
      <c:serAx>
        <c:axId val="983405504"/>
        <c:scaling>
          <c:orientation val="minMax"/>
        </c:scaling>
        <c:delete val="1"/>
        <c:axPos val="b"/>
        <c:majorTickMark val="out"/>
        <c:minorTickMark val="none"/>
        <c:tickLblPos val="nextTo"/>
        <c:crossAx val="983396608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A34-F446-8FA3-0F79D7C5D28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05F9-5540-831E-16103A85EFA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A34-F446-8FA3-0F79D7C5D28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03E-794B-AFEE-5BD29F9AB2C3}"/>
              </c:ext>
            </c:extLst>
          </c:dPt>
          <c:dLbls>
            <c:dLbl>
              <c:idx val="0"/>
              <c:layout>
                <c:manualLayout>
                  <c:x val="2.4753137663317649E-2"/>
                  <c:y val="-0.33040653790733376"/>
                </c:manualLayout>
              </c:layout>
              <c:tx>
                <c:rich>
                  <a:bodyPr/>
                  <a:lstStyle/>
                  <a:p>
                    <a:fld id="{23462B1C-DB86-1A43-9E34-21D09A146511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N=903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A34-F446-8FA3-0F79D7C5D283}"/>
                </c:ext>
              </c:extLst>
            </c:dLbl>
            <c:dLbl>
              <c:idx val="1"/>
              <c:layout>
                <c:manualLayout>
                  <c:x val="1.6976431757681286E-2"/>
                  <c:y val="-0.15518393497818944"/>
                </c:manualLayout>
              </c:layout>
              <c:tx>
                <c:rich>
                  <a:bodyPr/>
                  <a:lstStyle/>
                  <a:p>
                    <a:fld id="{9B132F65-A8CB-AC43-A102-462CA10FA6DA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N=863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5F9-5540-831E-16103A85EFA5}"/>
                </c:ext>
              </c:extLst>
            </c:dLbl>
            <c:dLbl>
              <c:idx val="2"/>
              <c:layout>
                <c:manualLayout>
                  <c:x val="2.0071807850751099E-2"/>
                  <c:y val="-0.28314379700595799"/>
                </c:manualLayout>
              </c:layout>
              <c:tx>
                <c:rich>
                  <a:bodyPr/>
                  <a:lstStyle/>
                  <a:p>
                    <a:fld id="{4A610E7F-3370-1D40-B43F-C9528883C66F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N=660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A34-F446-8FA3-0F79D7C5D283}"/>
                </c:ext>
              </c:extLst>
            </c:dLbl>
            <c:dLbl>
              <c:idx val="3"/>
              <c:layout>
                <c:manualLayout>
                  <c:x val="2.5536791835226499E-2"/>
                  <c:y val="-0.408455326389380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F75146-0A28-D340-B470-2D3357EEC335}" type="VALUE">
                      <a:rPr lang="en-US" smtClean="0"/>
                      <a:pPr>
                        <a:defRPr/>
                      </a:pPr>
                      <a:t>[VALUE]</a:t>
                    </a:fld>
                    <a:endParaRPr lang="en-US" dirty="0"/>
                  </a:p>
                  <a:p>
                    <a:pPr>
                      <a:defRPr/>
                    </a:pPr>
                    <a:r>
                      <a:rPr lang="en-US" dirty="0"/>
                      <a:t>N=953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979233682371506E-2"/>
                      <c:h val="0.115239138619975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03E-794B-AFEE-5BD29F9AB2C3}"/>
                </c:ext>
              </c:extLst>
            </c:dLbl>
            <c:dLbl>
              <c:idx val="4"/>
              <c:layout>
                <c:manualLayout>
                  <c:x val="6.8296914324376904E-3"/>
                  <c:y val="2.1392742732755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3E-794B-AFEE-5BD29F9AB2C3}"/>
                </c:ext>
              </c:extLst>
            </c:dLbl>
            <c:dLbl>
              <c:idx val="5"/>
              <c:layout>
                <c:manualLayout>
                  <c:x val="-4.6430641396048699E-3"/>
                  <c:y val="0.12747968785401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2D-B241-A1BB-9AAC8D65554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National</c:v>
                </c:pt>
                <c:pt idx="1">
                  <c:v>International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0.51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4-F446-8FA3-0F79D7C5D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983432400"/>
        <c:axId val="957212288"/>
        <c:axId val="0"/>
      </c:bar3DChart>
      <c:catAx>
        <c:axId val="983432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Distribution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7212288"/>
        <c:crosses val="autoZero"/>
        <c:auto val="1"/>
        <c:lblAlgn val="ctr"/>
        <c:lblOffset val="100"/>
        <c:noMultiLvlLbl val="0"/>
      </c:catAx>
      <c:valAx>
        <c:axId val="95721228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</a:t>
                </a:r>
                <a:r>
                  <a:rPr lang="en-US" baseline="0" dirty="0"/>
                  <a:t> of Trials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343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A34-F446-8FA3-0F79D7C5D28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05F9-5540-831E-16103A85EFA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A34-F446-8FA3-0F79D7C5D283}"/>
              </c:ext>
            </c:extLst>
          </c:dPt>
          <c:dLbls>
            <c:dLbl>
              <c:idx val="0"/>
              <c:layout>
                <c:manualLayout>
                  <c:x val="1.54670093841079E-2"/>
                  <c:y val="2.6016262827348899E-3"/>
                </c:manualLayout>
              </c:layout>
              <c:tx>
                <c:rich>
                  <a:bodyPr/>
                  <a:lstStyle/>
                  <a:p>
                    <a:fld id="{23462B1C-DB86-1A43-9E34-21D09A146511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A34-F446-8FA3-0F79D7C5D283}"/>
                </c:ext>
              </c:extLst>
            </c:dLbl>
            <c:dLbl>
              <c:idx val="1"/>
              <c:layout>
                <c:manualLayout>
                  <c:x val="1.38810556646114E-2"/>
                  <c:y val="6.1168945513751499E-3"/>
                </c:manualLayout>
              </c:layout>
              <c:tx>
                <c:rich>
                  <a:bodyPr/>
                  <a:lstStyle/>
                  <a:p>
                    <a:fld id="{9B132F65-A8CB-AC43-A102-462CA10FA6DA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5F9-5540-831E-16103A85EFA5}"/>
                </c:ext>
              </c:extLst>
            </c:dLbl>
            <c:dLbl>
              <c:idx val="2"/>
              <c:layout>
                <c:manualLayout>
                  <c:x val="7.6903034784714802E-3"/>
                  <c:y val="5.6367203776168402E-3"/>
                </c:manualLayout>
              </c:layout>
              <c:tx>
                <c:rich>
                  <a:bodyPr/>
                  <a:lstStyle/>
                  <a:p>
                    <a:fld id="{4A610E7F-3370-1D40-B43F-C9528883C66F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N=637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A34-F446-8FA3-0F79D7C5D283}"/>
                </c:ext>
              </c:extLst>
            </c:dLbl>
            <c:dLbl>
              <c:idx val="3"/>
              <c:layout>
                <c:manualLayout>
                  <c:x val="1.3155287462946801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F75146-0A28-D340-B470-2D3357EEC335}" type="VALUE">
                      <a:rPr lang="en-US" smtClean="0"/>
                      <a:pPr>
                        <a:defRPr/>
                      </a:pPr>
                      <a:t>[VALUE]</a:t>
                    </a:fld>
                    <a:endParaRPr lang="en-US" dirty="0"/>
                  </a:p>
                  <a:p>
                    <a:pPr>
                      <a:defRPr/>
                    </a:pPr>
                    <a:r>
                      <a:rPr lang="en-US" dirty="0"/>
                      <a:t>N=356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979233682371506E-2"/>
                      <c:h val="0.115239138619975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03E-794B-AFEE-5BD29F9AB2C3}"/>
                </c:ext>
              </c:extLst>
            </c:dLbl>
            <c:dLbl>
              <c:idx val="4"/>
              <c:layout>
                <c:manualLayout>
                  <c:x val="6.8296914324376904E-3"/>
                  <c:y val="2.1392742732755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3E-794B-AFEE-5BD29F9AB2C3}"/>
                </c:ext>
              </c:extLst>
            </c:dLbl>
            <c:dLbl>
              <c:idx val="5"/>
              <c:layout>
                <c:manualLayout>
                  <c:x val="-4.6430641396048699E-3"/>
                  <c:y val="0.12747968785401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2D-B241-A1BB-9AAC8D65554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National</c:v>
                </c:pt>
                <c:pt idx="1">
                  <c:v>International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863</c:v>
                </c:pt>
                <c:pt idx="1">
                  <c:v>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4-F446-8FA3-0F79D7C5D2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BB263CE-4184-8644-91F0-85277CDFE402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584A-3342-809E-A459785A2C2C}"/>
                </c:ext>
              </c:extLst>
            </c:dLbl>
            <c:spPr>
              <a:pattFill prst="pct75">
                <a:fgClr>
                  <a:srgbClr val="000000">
                    <a:lumMod val="75000"/>
                    <a:lumOff val="25000"/>
                  </a:srgbClr>
                </a:fgClr>
                <a:bgClr>
                  <a:srgbClr val="000000">
                    <a:lumMod val="65000"/>
                    <a:lumOff val="35000"/>
                  </a:srgb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National</c:v>
                </c:pt>
                <c:pt idx="1">
                  <c:v>International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40</c:v>
                </c:pt>
                <c:pt idx="1">
                  <c:v>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84A-3342-809E-A459785A2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56934416"/>
        <c:axId val="956911328"/>
      </c:barChart>
      <c:catAx>
        <c:axId val="956934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Distribution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6911328"/>
        <c:crosses val="autoZero"/>
        <c:auto val="1"/>
        <c:lblAlgn val="ctr"/>
        <c:lblOffset val="100"/>
        <c:noMultiLvlLbl val="0"/>
      </c:catAx>
      <c:valAx>
        <c:axId val="95691132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</a:t>
                </a:r>
                <a:r>
                  <a:rPr lang="en-US" baseline="0" dirty="0"/>
                  <a:t> of Trials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693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A34-F446-8FA3-0F79D7C5D28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05F9-5540-831E-16103A85EFA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A34-F446-8FA3-0F79D7C5D283}"/>
              </c:ext>
            </c:extLst>
          </c:dPt>
          <c:dLbls>
            <c:dLbl>
              <c:idx val="0"/>
              <c:layout>
                <c:manualLayout>
                  <c:x val="1.2371633291037999E-2"/>
                  <c:y val="-0.314796780210924"/>
                </c:manualLayout>
              </c:layout>
              <c:tx>
                <c:rich>
                  <a:bodyPr/>
                  <a:lstStyle/>
                  <a:p>
                    <a:fld id="{23462B1C-DB86-1A43-9E34-21D09A146511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N=721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A34-F446-8FA3-0F79D7C5D283}"/>
                </c:ext>
              </c:extLst>
            </c:dLbl>
            <c:dLbl>
              <c:idx val="1"/>
              <c:layout>
                <c:manualLayout>
                  <c:x val="4.6382504641845484E-2"/>
                  <c:y val="-0.36331403759698228"/>
                </c:manualLayout>
              </c:layout>
              <c:tx>
                <c:rich>
                  <a:bodyPr/>
                  <a:lstStyle/>
                  <a:p>
                    <a:fld id="{9B132F65-A8CB-AC43-A102-462CA10FA6DA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N=1045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5F9-5540-831E-16103A85EFA5}"/>
                </c:ext>
              </c:extLst>
            </c:dLbl>
            <c:dLbl>
              <c:idx val="2"/>
              <c:layout>
                <c:manualLayout>
                  <c:x val="2.0071807850751099E-2"/>
                  <c:y val="-0.28314379700595799"/>
                </c:manualLayout>
              </c:layout>
              <c:tx>
                <c:rich>
                  <a:bodyPr/>
                  <a:lstStyle/>
                  <a:p>
                    <a:fld id="{4A610E7F-3370-1D40-B43F-C9528883C66F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N=660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A34-F446-8FA3-0F79D7C5D283}"/>
                </c:ext>
              </c:extLst>
            </c:dLbl>
            <c:dLbl>
              <c:idx val="3"/>
              <c:layout>
                <c:manualLayout>
                  <c:x val="2.5536791835226499E-2"/>
                  <c:y val="-0.408455326389380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F75146-0A28-D340-B470-2D3357EEC335}" type="VALUE">
                      <a:rPr lang="en-US" smtClean="0"/>
                      <a:pPr>
                        <a:defRPr/>
                      </a:pPr>
                      <a:t>[VALUE]</a:t>
                    </a:fld>
                    <a:endParaRPr lang="en-US" dirty="0"/>
                  </a:p>
                  <a:p>
                    <a:pPr>
                      <a:defRPr/>
                    </a:pPr>
                    <a:r>
                      <a:rPr lang="en-US" dirty="0"/>
                      <a:t>N=953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979233682371506E-2"/>
                      <c:h val="0.115239138619975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03E-794B-AFEE-5BD29F9AB2C3}"/>
                </c:ext>
              </c:extLst>
            </c:dLbl>
            <c:dLbl>
              <c:idx val="4"/>
              <c:layout>
                <c:manualLayout>
                  <c:x val="6.8296914324376904E-3"/>
                  <c:y val="2.1392742732755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3E-794B-AFEE-5BD29F9AB2C3}"/>
                </c:ext>
              </c:extLst>
            </c:dLbl>
            <c:dLbl>
              <c:idx val="5"/>
              <c:layout>
                <c:manualLayout>
                  <c:x val="-4.6430641396048699E-3"/>
                  <c:y val="0.12747968785401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2D-B241-A1BB-9AAC8D65554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Single Centre</c:v>
                </c:pt>
                <c:pt idx="1">
                  <c:v>Multi-Centre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0.41</c:v>
                </c:pt>
                <c:pt idx="1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4-F446-8FA3-0F79D7C5D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983432400"/>
        <c:axId val="957212288"/>
        <c:axId val="0"/>
      </c:bar3DChart>
      <c:catAx>
        <c:axId val="983432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Distribution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7212288"/>
        <c:crosses val="autoZero"/>
        <c:auto val="1"/>
        <c:lblAlgn val="ctr"/>
        <c:lblOffset val="100"/>
        <c:noMultiLvlLbl val="0"/>
      </c:catAx>
      <c:valAx>
        <c:axId val="95721228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</a:t>
                </a:r>
                <a:r>
                  <a:rPr lang="en-US" baseline="0" dirty="0"/>
                  <a:t> of Trials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343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A34-F446-8FA3-0F79D7C5D28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05F9-5540-831E-16103A85EFA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A34-F446-8FA3-0F79D7C5D283}"/>
              </c:ext>
            </c:extLst>
          </c:dPt>
          <c:dLbls>
            <c:dLbl>
              <c:idx val="0"/>
              <c:layout>
                <c:manualLayout>
                  <c:x val="1.54670093841079E-2"/>
                  <c:y val="2.6016262827348899E-3"/>
                </c:manualLayout>
              </c:layout>
              <c:tx>
                <c:rich>
                  <a:bodyPr/>
                  <a:lstStyle/>
                  <a:p>
                    <a:fld id="{23462B1C-DB86-1A43-9E34-21D09A146511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A34-F446-8FA3-0F79D7C5D283}"/>
                </c:ext>
              </c:extLst>
            </c:dLbl>
            <c:dLbl>
              <c:idx val="1"/>
              <c:layout>
                <c:manualLayout>
                  <c:x val="1.38810556646114E-2"/>
                  <c:y val="6.1168945513751499E-3"/>
                </c:manualLayout>
              </c:layout>
              <c:tx>
                <c:rich>
                  <a:bodyPr/>
                  <a:lstStyle/>
                  <a:p>
                    <a:fld id="{9B132F65-A8CB-AC43-A102-462CA10FA6DA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5F9-5540-831E-16103A85EFA5}"/>
                </c:ext>
              </c:extLst>
            </c:dLbl>
            <c:dLbl>
              <c:idx val="2"/>
              <c:layout>
                <c:manualLayout>
                  <c:x val="7.6903034784714802E-3"/>
                  <c:y val="5.6367203776168402E-3"/>
                </c:manualLayout>
              </c:layout>
              <c:tx>
                <c:rich>
                  <a:bodyPr/>
                  <a:lstStyle/>
                  <a:p>
                    <a:fld id="{4A610E7F-3370-1D40-B43F-C9528883C66F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N=637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A34-F446-8FA3-0F79D7C5D283}"/>
                </c:ext>
              </c:extLst>
            </c:dLbl>
            <c:dLbl>
              <c:idx val="3"/>
              <c:layout>
                <c:manualLayout>
                  <c:x val="1.3155287462946801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F75146-0A28-D340-B470-2D3357EEC335}" type="VALUE">
                      <a:rPr lang="en-US" smtClean="0"/>
                      <a:pPr>
                        <a:defRPr/>
                      </a:pPr>
                      <a:t>[VALUE]</a:t>
                    </a:fld>
                    <a:endParaRPr lang="en-US" dirty="0"/>
                  </a:p>
                  <a:p>
                    <a:pPr>
                      <a:defRPr/>
                    </a:pPr>
                    <a:r>
                      <a:rPr lang="en-US" dirty="0"/>
                      <a:t>N=356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979233682371506E-2"/>
                      <c:h val="0.115239138619975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03E-794B-AFEE-5BD29F9AB2C3}"/>
                </c:ext>
              </c:extLst>
            </c:dLbl>
            <c:dLbl>
              <c:idx val="4"/>
              <c:layout>
                <c:manualLayout>
                  <c:x val="6.8296914324376904E-3"/>
                  <c:y val="2.1392742732755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3E-794B-AFEE-5BD29F9AB2C3}"/>
                </c:ext>
              </c:extLst>
            </c:dLbl>
            <c:dLbl>
              <c:idx val="5"/>
              <c:layout>
                <c:manualLayout>
                  <c:x val="-4.6430641396048699E-3"/>
                  <c:y val="0.12747968785401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2D-B241-A1BB-9AAC8D65554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Single Centre</c:v>
                </c:pt>
                <c:pt idx="1">
                  <c:v>Multi-Centre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694</c:v>
                </c:pt>
                <c:pt idx="1">
                  <c:v>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4-F446-8FA3-0F79D7C5D2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pattFill prst="pct75">
                <a:fgClr>
                  <a:srgbClr val="000000">
                    <a:lumMod val="75000"/>
                    <a:lumOff val="25000"/>
                  </a:srgbClr>
                </a:fgClr>
                <a:bgClr>
                  <a:srgbClr val="000000">
                    <a:lumMod val="65000"/>
                    <a:lumOff val="35000"/>
                  </a:srgb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Single Centre</c:v>
                </c:pt>
                <c:pt idx="1">
                  <c:v>Multi-Centre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27</c:v>
                </c:pt>
                <c:pt idx="1">
                  <c:v>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84A-3342-809E-A459785A2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56934416"/>
        <c:axId val="956911328"/>
      </c:barChart>
      <c:catAx>
        <c:axId val="956934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Distribution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6911328"/>
        <c:crosses val="autoZero"/>
        <c:auto val="1"/>
        <c:lblAlgn val="ctr"/>
        <c:lblOffset val="100"/>
        <c:noMultiLvlLbl val="0"/>
      </c:catAx>
      <c:valAx>
        <c:axId val="95691132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</a:t>
                </a:r>
                <a:r>
                  <a:rPr lang="en-US" baseline="0" dirty="0"/>
                  <a:t> of Trials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693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A34-F446-8FA3-0F79D7C5D28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05F9-5540-831E-16103A85EFA5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A34-F446-8FA3-0F79D7C5D283}"/>
              </c:ext>
            </c:extLst>
          </c:dPt>
          <c:dLbls>
            <c:dLbl>
              <c:idx val="0"/>
              <c:layout>
                <c:manualLayout>
                  <c:x val="1.54670093841079E-2"/>
                  <c:y val="2.601626282734889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53%</a:t>
                    </a:r>
                  </a:p>
                  <a:p>
                    <a:r>
                      <a:rPr lang="en-US" dirty="0"/>
                      <a:t>N=</a:t>
                    </a:r>
                    <a:fld id="{23462B1C-DB86-1A43-9E34-21D09A146511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A34-F446-8FA3-0F79D7C5D283}"/>
                </c:ext>
              </c:extLst>
            </c:dLbl>
            <c:dLbl>
              <c:idx val="1"/>
              <c:layout>
                <c:manualLayout>
                  <c:x val="1.38810556646114E-2"/>
                  <c:y val="6.116894551375149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47%</a:t>
                    </a:r>
                  </a:p>
                  <a:p>
                    <a:r>
                      <a:rPr lang="en-US" dirty="0"/>
                      <a:t>N=</a:t>
                    </a:r>
                    <a:fld id="{9B132F65-A8CB-AC43-A102-462CA10FA6DA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5F9-5540-831E-16103A85EFA5}"/>
                </c:ext>
              </c:extLst>
            </c:dLbl>
            <c:dLbl>
              <c:idx val="2"/>
              <c:layout>
                <c:manualLayout>
                  <c:x val="7.6903034784714802E-3"/>
                  <c:y val="5.6367203776168402E-3"/>
                </c:manualLayout>
              </c:layout>
              <c:tx>
                <c:rich>
                  <a:bodyPr/>
                  <a:lstStyle/>
                  <a:p>
                    <a:fld id="{4A610E7F-3370-1D40-B43F-C9528883C66F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N=637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A34-F446-8FA3-0F79D7C5D283}"/>
                </c:ext>
              </c:extLst>
            </c:dLbl>
            <c:dLbl>
              <c:idx val="3"/>
              <c:layout>
                <c:manualLayout>
                  <c:x val="1.3155287462946801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F75146-0A28-D340-B470-2D3357EEC335}" type="VALUE">
                      <a:rPr lang="en-US" smtClean="0"/>
                      <a:pPr>
                        <a:defRPr/>
                      </a:pPr>
                      <a:t>[VALUE]</a:t>
                    </a:fld>
                    <a:endParaRPr lang="en-US" dirty="0"/>
                  </a:p>
                  <a:p>
                    <a:pPr>
                      <a:defRPr/>
                    </a:pPr>
                    <a:r>
                      <a:rPr lang="en-US" dirty="0"/>
                      <a:t>N=356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979233682371506E-2"/>
                      <c:h val="0.115239138619975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03E-794B-AFEE-5BD29F9AB2C3}"/>
                </c:ext>
              </c:extLst>
            </c:dLbl>
            <c:dLbl>
              <c:idx val="4"/>
              <c:layout>
                <c:manualLayout>
                  <c:x val="6.8296914324376904E-3"/>
                  <c:y val="2.1392742732755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3E-794B-AFEE-5BD29F9AB2C3}"/>
                </c:ext>
              </c:extLst>
            </c:dLbl>
            <c:dLbl>
              <c:idx val="5"/>
              <c:layout>
                <c:manualLayout>
                  <c:x val="-4.6430641396048699E-3"/>
                  <c:y val="0.12747968785401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2D-B241-A1BB-9AAC8D65554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Multi-Jurisdictional</c:v>
                </c:pt>
                <c:pt idx="1">
                  <c:v>Single Jurisdiction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559</c:v>
                </c:pt>
                <c:pt idx="1">
                  <c:v>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4-F446-8FA3-0F79D7C5D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A34-F446-8FA3-0F79D7C5D28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05F9-5540-831E-16103A85EFA5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A34-F446-8FA3-0F79D7C5D283}"/>
              </c:ext>
            </c:extLst>
          </c:dPt>
          <c:dLbls>
            <c:dLbl>
              <c:idx val="0"/>
              <c:layout>
                <c:manualLayout>
                  <c:x val="1.54670093841079E-2"/>
                  <c:y val="2.601626282734889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34%</a:t>
                    </a:r>
                  </a:p>
                  <a:p>
                    <a:r>
                      <a:rPr lang="en-US" dirty="0"/>
                      <a:t>N=</a:t>
                    </a:r>
                    <a:fld id="{23462B1C-DB86-1A43-9E34-21D09A146511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A34-F446-8FA3-0F79D7C5D283}"/>
                </c:ext>
              </c:extLst>
            </c:dLbl>
            <c:dLbl>
              <c:idx val="1"/>
              <c:layout>
                <c:manualLayout>
                  <c:x val="1.38810556646114E-2"/>
                  <c:y val="6.116894551375149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66%</a:t>
                    </a:r>
                  </a:p>
                  <a:p>
                    <a:r>
                      <a:rPr lang="en-US" dirty="0"/>
                      <a:t>N=</a:t>
                    </a:r>
                    <a:fld id="{9B132F65-A8CB-AC43-A102-462CA10FA6DA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5F9-5540-831E-16103A85EFA5}"/>
                </c:ext>
              </c:extLst>
            </c:dLbl>
            <c:dLbl>
              <c:idx val="2"/>
              <c:layout>
                <c:manualLayout>
                  <c:x val="7.6903034784714802E-3"/>
                  <c:y val="5.6367203776168402E-3"/>
                </c:manualLayout>
              </c:layout>
              <c:tx>
                <c:rich>
                  <a:bodyPr/>
                  <a:lstStyle/>
                  <a:p>
                    <a:fld id="{4A610E7F-3370-1D40-B43F-C9528883C66F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N=637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A34-F446-8FA3-0F79D7C5D283}"/>
                </c:ext>
              </c:extLst>
            </c:dLbl>
            <c:dLbl>
              <c:idx val="3"/>
              <c:layout>
                <c:manualLayout>
                  <c:x val="1.3155287462946801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F75146-0A28-D340-B470-2D3357EEC335}" type="VALUE">
                      <a:rPr lang="en-US" smtClean="0"/>
                      <a:pPr>
                        <a:defRPr/>
                      </a:pPr>
                      <a:t>[VALUE]</a:t>
                    </a:fld>
                    <a:endParaRPr lang="en-US" dirty="0"/>
                  </a:p>
                  <a:p>
                    <a:pPr>
                      <a:defRPr/>
                    </a:pPr>
                    <a:r>
                      <a:rPr lang="en-US" dirty="0"/>
                      <a:t>N=356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979233682371506E-2"/>
                      <c:h val="0.115239138619975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03E-794B-AFEE-5BD29F9AB2C3}"/>
                </c:ext>
              </c:extLst>
            </c:dLbl>
            <c:dLbl>
              <c:idx val="4"/>
              <c:layout>
                <c:manualLayout>
                  <c:x val="6.8296914324376904E-3"/>
                  <c:y val="2.1392742732755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3E-794B-AFEE-5BD29F9AB2C3}"/>
                </c:ext>
              </c:extLst>
            </c:dLbl>
            <c:dLbl>
              <c:idx val="5"/>
              <c:layout>
                <c:manualLayout>
                  <c:x val="-4.6430641396048699E-3"/>
                  <c:y val="0.12747968785401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2D-B241-A1BB-9AAC8D65554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IIT</c:v>
                </c:pt>
                <c:pt idx="1">
                  <c:v>Industry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188</c:v>
                </c:pt>
                <c:pt idx="1">
                  <c:v>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4-F446-8FA3-0F79D7C5D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A34-F446-8FA3-0F79D7C5D28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05F9-5540-831E-16103A85EFA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A34-F446-8FA3-0F79D7C5D283}"/>
              </c:ext>
            </c:extLst>
          </c:dPt>
          <c:dLbls>
            <c:dLbl>
              <c:idx val="0"/>
              <c:layout>
                <c:manualLayout>
                  <c:x val="1.54670093841079E-2"/>
                  <c:y val="2.6016262827348899E-3"/>
                </c:manualLayout>
              </c:layout>
              <c:tx>
                <c:rich>
                  <a:bodyPr/>
                  <a:lstStyle/>
                  <a:p>
                    <a:fld id="{90462123-2E4C-1D4E-8720-149701D75752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N=576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A34-F446-8FA3-0F79D7C5D283}"/>
                </c:ext>
              </c:extLst>
            </c:dLbl>
            <c:dLbl>
              <c:idx val="1"/>
              <c:layout>
                <c:manualLayout>
                  <c:x val="1.38810556646114E-2"/>
                  <c:y val="6.1168945513751499E-3"/>
                </c:manualLayout>
              </c:layout>
              <c:tx>
                <c:rich>
                  <a:bodyPr/>
                  <a:lstStyle/>
                  <a:p>
                    <a:fld id="{CCE04F19-9BF8-2B4A-B41E-807ECD26C0EB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N=336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5F9-5540-831E-16103A85EFA5}"/>
                </c:ext>
              </c:extLst>
            </c:dLbl>
            <c:dLbl>
              <c:idx val="2"/>
              <c:layout>
                <c:manualLayout>
                  <c:x val="7.6903034784714802E-3"/>
                  <c:y val="5.6367203776168402E-3"/>
                </c:manualLayout>
              </c:layout>
              <c:tx>
                <c:rich>
                  <a:bodyPr/>
                  <a:lstStyle/>
                  <a:p>
                    <a:fld id="{0A013664-3712-8E46-B933-6DAA21624824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N=430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A34-F446-8FA3-0F79D7C5D283}"/>
                </c:ext>
              </c:extLst>
            </c:dLbl>
            <c:dLbl>
              <c:idx val="3"/>
              <c:layout>
                <c:manualLayout>
                  <c:x val="9.2861282792097502E-3"/>
                  <c:y val="-2.60162628273501E-3"/>
                </c:manualLayout>
              </c:layout>
              <c:tx>
                <c:rich>
                  <a:bodyPr/>
                  <a:lstStyle/>
                  <a:p>
                    <a:fld id="{323094E6-119F-594F-B890-EC592ABB79A5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N=196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03E-794B-AFEE-5BD29F9AB2C3}"/>
                </c:ext>
              </c:extLst>
            </c:dLbl>
            <c:dLbl>
              <c:idx val="4"/>
              <c:layout>
                <c:manualLayout>
                  <c:x val="6.8296914324376904E-3"/>
                  <c:y val="2.1392742732755498E-3"/>
                </c:manualLayout>
              </c:layout>
              <c:tx>
                <c:rich>
                  <a:bodyPr/>
                  <a:lstStyle/>
                  <a:p>
                    <a:fld id="{B2322AEF-C19C-2F44-8A8D-F4F5DCB88A6F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N=228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03E-794B-AFEE-5BD29F9AB2C3}"/>
                </c:ext>
              </c:extLst>
            </c:dLbl>
            <c:dLbl>
              <c:idx val="5"/>
              <c:layout>
                <c:manualLayout>
                  <c:x val="-4.6430641396048699E-3"/>
                  <c:y val="0.12747968785401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2D-B241-A1BB-9AAC8D65554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Less than 50</c:v>
                </c:pt>
                <c:pt idx="1">
                  <c:v>50-99</c:v>
                </c:pt>
                <c:pt idx="2">
                  <c:v>100-249</c:v>
                </c:pt>
                <c:pt idx="3">
                  <c:v>250-499</c:v>
                </c:pt>
                <c:pt idx="4">
                  <c:v>500+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0.33</c:v>
                </c:pt>
                <c:pt idx="1">
                  <c:v>0.19</c:v>
                </c:pt>
                <c:pt idx="2">
                  <c:v>0.24</c:v>
                </c:pt>
                <c:pt idx="3">
                  <c:v>0.11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4-F446-8FA3-0F79D7C5D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956728864"/>
        <c:axId val="947733072"/>
        <c:axId val="960749840"/>
      </c:bar3DChart>
      <c:catAx>
        <c:axId val="956728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Patients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733072"/>
        <c:crosses val="autoZero"/>
        <c:auto val="1"/>
        <c:lblAlgn val="ctr"/>
        <c:lblOffset val="100"/>
        <c:noMultiLvlLbl val="0"/>
      </c:catAx>
      <c:valAx>
        <c:axId val="94773307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</a:t>
                </a:r>
                <a:r>
                  <a:rPr lang="en-US" baseline="0" dirty="0"/>
                  <a:t> of Trials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6728864"/>
        <c:crosses val="autoZero"/>
        <c:crossBetween val="between"/>
      </c:valAx>
      <c:serAx>
        <c:axId val="960749840"/>
        <c:scaling>
          <c:orientation val="minMax"/>
        </c:scaling>
        <c:delete val="1"/>
        <c:axPos val="b"/>
        <c:majorTickMark val="out"/>
        <c:minorTickMark val="none"/>
        <c:tickLblPos val="nextTo"/>
        <c:crossAx val="947733072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A34-F446-8FA3-0F79D7C5D28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05F9-5540-831E-16103A85EFA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A34-F446-8FA3-0F79D7C5D283}"/>
              </c:ext>
            </c:extLst>
          </c:dPt>
          <c:dLbls>
            <c:dLbl>
              <c:idx val="0"/>
              <c:layout>
                <c:manualLayout>
                  <c:x val="1.54670093841079E-2"/>
                  <c:y val="2.6016262827348899E-3"/>
                </c:manualLayout>
              </c:layout>
              <c:tx>
                <c:rich>
                  <a:bodyPr/>
                  <a:lstStyle/>
                  <a:p>
                    <a:fld id="{90462123-2E4C-1D4E-8720-149701D75752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A34-F446-8FA3-0F79D7C5D283}"/>
                </c:ext>
              </c:extLst>
            </c:dLbl>
            <c:dLbl>
              <c:idx val="1"/>
              <c:layout>
                <c:manualLayout>
                  <c:x val="1.38810556646114E-2"/>
                  <c:y val="6.1168945513751499E-3"/>
                </c:manualLayout>
              </c:layout>
              <c:tx>
                <c:rich>
                  <a:bodyPr/>
                  <a:lstStyle/>
                  <a:p>
                    <a:fld id="{CCE04F19-9BF8-2B4A-B41E-807ECD26C0E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5F9-5540-831E-16103A85EFA5}"/>
                </c:ext>
              </c:extLst>
            </c:dLbl>
            <c:dLbl>
              <c:idx val="2"/>
              <c:layout>
                <c:manualLayout>
                  <c:x val="7.6903034784714802E-3"/>
                  <c:y val="5.6367203776168402E-3"/>
                </c:manualLayout>
              </c:layout>
              <c:tx>
                <c:rich>
                  <a:bodyPr/>
                  <a:lstStyle/>
                  <a:p>
                    <a:fld id="{0A013664-3712-8E46-B933-6DAA21624824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A34-F446-8FA3-0F79D7C5D283}"/>
                </c:ext>
              </c:extLst>
            </c:dLbl>
            <c:dLbl>
              <c:idx val="3"/>
              <c:layout>
                <c:manualLayout>
                  <c:x val="9.2861282792097502E-3"/>
                  <c:y val="-2.60162628273501E-3"/>
                </c:manualLayout>
              </c:layout>
              <c:tx>
                <c:rich>
                  <a:bodyPr/>
                  <a:lstStyle/>
                  <a:p>
                    <a:fld id="{323094E6-119F-594F-B890-EC592ABB79A5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03E-794B-AFEE-5BD29F9AB2C3}"/>
                </c:ext>
              </c:extLst>
            </c:dLbl>
            <c:dLbl>
              <c:idx val="4"/>
              <c:layout>
                <c:manualLayout>
                  <c:x val="6.8296914324376904E-3"/>
                  <c:y val="2.1392742732755498E-3"/>
                </c:manualLayout>
              </c:layout>
              <c:tx>
                <c:rich>
                  <a:bodyPr/>
                  <a:lstStyle/>
                  <a:p>
                    <a:fld id="{B2322AEF-C19C-2F44-8A8D-F4F5DCB88A6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03E-794B-AFEE-5BD29F9AB2C3}"/>
                </c:ext>
              </c:extLst>
            </c:dLbl>
            <c:dLbl>
              <c:idx val="5"/>
              <c:layout>
                <c:manualLayout>
                  <c:x val="-4.6430641396048699E-3"/>
                  <c:y val="0.12747968785401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2D-B241-A1BB-9AAC8D65554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Less than 50</c:v>
                </c:pt>
                <c:pt idx="1">
                  <c:v>50-99</c:v>
                </c:pt>
                <c:pt idx="2">
                  <c:v>100-249</c:v>
                </c:pt>
                <c:pt idx="3">
                  <c:v>250-499</c:v>
                </c:pt>
                <c:pt idx="4">
                  <c:v>500+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432</c:v>
                </c:pt>
                <c:pt idx="1">
                  <c:v>229</c:v>
                </c:pt>
                <c:pt idx="2">
                  <c:v>236</c:v>
                </c:pt>
                <c:pt idx="3">
                  <c:v>93</c:v>
                </c:pt>
                <c:pt idx="4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4-F446-8FA3-0F79D7C5D2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0B8B3E5-7377-0443-8D0C-C9A948E3F3FA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7AD-AD4B-A8EA-035E9EC4591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90E5E0A-36D6-B744-95ED-9AF9E967A813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7AD-AD4B-A8EA-035E9EC4591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E991ADD-E574-074E-B612-7A6CFF23E4F6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7AD-AD4B-A8EA-035E9EC4591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DDB3CBC-CA8F-D74C-97A0-CC93FA815666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7AD-AD4B-A8EA-035E9EC4591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37929BD-EA1A-1746-A471-5FA7FDFC1A1D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7AD-AD4B-A8EA-035E9EC45916}"/>
                </c:ext>
              </c:extLst>
            </c:dLbl>
            <c:spPr>
              <a:pattFill prst="pct75">
                <a:fgClr>
                  <a:srgbClr val="000000">
                    <a:lumMod val="75000"/>
                    <a:lumOff val="25000"/>
                  </a:srgbClr>
                </a:fgClr>
                <a:bgClr>
                  <a:srgbClr val="000000">
                    <a:lumMod val="65000"/>
                    <a:lumOff val="35000"/>
                  </a:srgb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Less than 50</c:v>
                </c:pt>
                <c:pt idx="1">
                  <c:v>50-99</c:v>
                </c:pt>
                <c:pt idx="2">
                  <c:v>100-249</c:v>
                </c:pt>
                <c:pt idx="3">
                  <c:v>250-499</c:v>
                </c:pt>
                <c:pt idx="4">
                  <c:v>500+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144</c:v>
                </c:pt>
                <c:pt idx="1">
                  <c:v>107</c:v>
                </c:pt>
                <c:pt idx="2">
                  <c:v>194</c:v>
                </c:pt>
                <c:pt idx="3">
                  <c:v>103</c:v>
                </c:pt>
                <c:pt idx="4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D-AD4B-A8EA-035E9EC45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38410576"/>
        <c:axId val="938496416"/>
      </c:barChart>
      <c:catAx>
        <c:axId val="938410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Patients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8496416"/>
        <c:crosses val="autoZero"/>
        <c:auto val="1"/>
        <c:lblAlgn val="ctr"/>
        <c:lblOffset val="100"/>
        <c:noMultiLvlLbl val="0"/>
      </c:catAx>
      <c:valAx>
        <c:axId val="93849641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</a:t>
                </a:r>
                <a:r>
                  <a:rPr lang="en-US" baseline="0" dirty="0"/>
                  <a:t> of Trials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841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537104785061505"/>
          <c:y val="7.01166962541908E-2"/>
          <c:w val="9.3795135823640602E-2"/>
          <c:h val="0.1000917329330239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A34-F446-8FA3-0F79D7C5D28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EBC-704E-908E-11EAECCDC50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A34-F446-8FA3-0F79D7C5D28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EBC-704E-908E-11EAECCDC506}"/>
              </c:ext>
            </c:extLst>
          </c:dPt>
          <c:dLbls>
            <c:dLbl>
              <c:idx val="0"/>
              <c:layout>
                <c:manualLayout>
                  <c:x val="4.7403125696154902E-3"/>
                  <c:y val="1.55444097606463E-2"/>
                </c:manualLayout>
              </c:layout>
              <c:tx>
                <c:rich>
                  <a:bodyPr/>
                  <a:lstStyle/>
                  <a:p>
                    <a:fld id="{927A72F1-09FF-104C-AAD1-A712EDDC84DF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A34-F446-8FA3-0F79D7C5D283}"/>
                </c:ext>
              </c:extLst>
            </c:dLbl>
            <c:dLbl>
              <c:idx val="1"/>
              <c:layout>
                <c:manualLayout>
                  <c:x val="0"/>
                  <c:y val="6.67716603824759E-3"/>
                </c:manualLayout>
              </c:layout>
              <c:tx>
                <c:rich>
                  <a:bodyPr/>
                  <a:lstStyle/>
                  <a:p>
                    <a:fld id="{B3BAB4C3-F59C-5340-9062-5679620861B8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EBC-704E-908E-11EAECCDC506}"/>
                </c:ext>
              </c:extLst>
            </c:dLbl>
            <c:dLbl>
              <c:idx val="2"/>
              <c:layout>
                <c:manualLayout>
                  <c:x val="3.0472393388666099E-3"/>
                  <c:y val="4.3346781214701402E-4"/>
                </c:manualLayout>
              </c:layout>
              <c:tx>
                <c:rich>
                  <a:bodyPr/>
                  <a:lstStyle/>
                  <a:p>
                    <a:fld id="{2C19E93E-D7C7-9148-91C2-6D042DFF3D2F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A34-F446-8FA3-0F79D7C5D283}"/>
                </c:ext>
              </c:extLst>
            </c:dLbl>
            <c:dLbl>
              <c:idx val="3"/>
              <c:layout>
                <c:manualLayout>
                  <c:x val="-1.5476880465349601E-3"/>
                  <c:y val="-2.0419693532521899E-3"/>
                </c:manualLayout>
              </c:layout>
              <c:tx>
                <c:rich>
                  <a:bodyPr/>
                  <a:lstStyle/>
                  <a:p>
                    <a:fld id="{7C2FA029-E58D-2747-81DD-BBAFAB275AD4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EBC-704E-908E-11EAECCDC506}"/>
                </c:ext>
              </c:extLst>
            </c:dLbl>
            <c:dLbl>
              <c:idx val="4"/>
              <c:layout>
                <c:manualLayout>
                  <c:x val="-4.6430641396048699E-3"/>
                  <c:y val="2.67189067761508E-3"/>
                </c:manualLayout>
              </c:layout>
              <c:tx>
                <c:rich>
                  <a:bodyPr/>
                  <a:lstStyle/>
                  <a:p>
                    <a:fld id="{5CA1B4DD-3F76-6C4D-A677-5945B5B8B1CC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B64-B94E-BD50-DC04616A0CD3}"/>
                </c:ext>
              </c:extLst>
            </c:dLbl>
            <c:dLbl>
              <c:idx val="5"/>
              <c:layout>
                <c:manualLayout>
                  <c:x val="0"/>
                  <c:y val="-1.79594154493997E-3"/>
                </c:manualLayout>
              </c:layout>
              <c:tx>
                <c:rich>
                  <a:bodyPr/>
                  <a:lstStyle/>
                  <a:p>
                    <a:fld id="{94AE0DC8-18D0-2C4A-B92A-6EDF4AF77C05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B64-B94E-BD50-DC04616A0CD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Insufficient Funding</c:v>
                </c:pt>
                <c:pt idx="1">
                  <c:v>Insufficient Recruitment</c:v>
                </c:pt>
                <c:pt idx="2">
                  <c:v>Lack of Efficacy</c:v>
                </c:pt>
                <c:pt idx="3">
                  <c:v>Withdrawn</c:v>
                </c:pt>
                <c:pt idx="4">
                  <c:v>DSMB- Early Stop</c:v>
                </c:pt>
                <c:pt idx="5">
                  <c:v>Other/Unknown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0.14000000000000001</c:v>
                </c:pt>
                <c:pt idx="1">
                  <c:v>0.36</c:v>
                </c:pt>
                <c:pt idx="2">
                  <c:v>0.11</c:v>
                </c:pt>
                <c:pt idx="3">
                  <c:v>3.5000000000000003E-2</c:v>
                </c:pt>
                <c:pt idx="4">
                  <c:v>0.04</c:v>
                </c:pt>
                <c:pt idx="5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4-F446-8FA3-0F79D7C5D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982115776"/>
        <c:axId val="982098928"/>
        <c:axId val="0"/>
      </c:bar3DChart>
      <c:catAx>
        <c:axId val="98211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2098928"/>
        <c:crosses val="autoZero"/>
        <c:auto val="1"/>
        <c:lblAlgn val="ctr"/>
        <c:lblOffset val="100"/>
        <c:noMultiLvlLbl val="0"/>
      </c:catAx>
      <c:valAx>
        <c:axId val="98209892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2115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34-F446-8FA3-0F79D7C5D2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EBC-704E-908E-11EAECCDC5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A34-F446-8FA3-0F79D7C5D28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EBC-704E-908E-11EAECCDC506}"/>
              </c:ext>
            </c:extLst>
          </c:dPt>
          <c:dLbls>
            <c:dLbl>
              <c:idx val="0"/>
              <c:layout>
                <c:manualLayout>
                  <c:x val="-0.174898620339692"/>
                  <c:y val="5.71704302844048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34-F446-8FA3-0F79D7C5D283}"/>
                </c:ext>
              </c:extLst>
            </c:dLbl>
            <c:dLbl>
              <c:idx val="2"/>
              <c:layout>
                <c:manualLayout>
                  <c:x val="0.184126740783457"/>
                  <c:y val="1.8644851791291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34-F446-8FA3-0F79D7C5D28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Industry </c:v>
                </c:pt>
                <c:pt idx="1">
                  <c:v>Investigator-Initiated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0.38</c:v>
                </c:pt>
                <c:pt idx="1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4-F446-8FA3-0F79D7C5D28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34-F446-8FA3-0F79D7C5D28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05F9-5540-831E-16103A85EFA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A34-F446-8FA3-0F79D7C5D283}"/>
              </c:ext>
            </c:extLst>
          </c:dPt>
          <c:dLbls>
            <c:dLbl>
              <c:idx val="0"/>
              <c:layout>
                <c:manualLayout>
                  <c:x val="-1.41156461756019E-3"/>
                  <c:y val="3.244863017206380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34-F446-8FA3-0F79D7C5D283}"/>
                </c:ext>
              </c:extLst>
            </c:dLbl>
            <c:dLbl>
              <c:idx val="1"/>
              <c:layout>
                <c:manualLayout>
                  <c:x val="1.4995512923317101E-3"/>
                  <c:y val="2.168568175514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F9-5540-831E-16103A85EFA5}"/>
                </c:ext>
              </c:extLst>
            </c:dLbl>
            <c:dLbl>
              <c:idx val="2"/>
              <c:layout>
                <c:manualLayout>
                  <c:x val="4.5949273854016199E-3"/>
                  <c:y val="3.0350940948819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34-F446-8FA3-0F79D7C5D28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Drug</c:v>
                </c:pt>
                <c:pt idx="1">
                  <c:v>Behavioural</c:v>
                </c:pt>
                <c:pt idx="2">
                  <c:v>Device</c:v>
                </c:pt>
                <c:pt idx="3">
                  <c:v>Biological</c:v>
                </c:pt>
                <c:pt idx="4">
                  <c:v>Procedural</c:v>
                </c:pt>
                <c:pt idx="5">
                  <c:v>Dietary Supplement</c:v>
                </c:pt>
                <c:pt idx="6">
                  <c:v>Other </c:v>
                </c:pt>
                <c:pt idx="7">
                  <c:v>Diagnostic Test</c:v>
                </c:pt>
                <c:pt idx="8">
                  <c:v>Vaccine</c:v>
                </c:pt>
                <c:pt idx="9">
                  <c:v>Web Apps</c:v>
                </c:pt>
                <c:pt idx="10">
                  <c:v>Kowledge Translation </c:v>
                </c:pt>
                <c:pt idx="11">
                  <c:v>Fluid/Resuscutation</c:v>
                </c:pt>
                <c:pt idx="12">
                  <c:v>Sucrose</c:v>
                </c:pt>
                <c:pt idx="13">
                  <c:v>Blood Products/Plasma</c:v>
                </c:pt>
                <c:pt idx="14">
                  <c:v>Gene Therapy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835</c:v>
                </c:pt>
                <c:pt idx="1">
                  <c:v>277</c:v>
                </c:pt>
                <c:pt idx="2">
                  <c:v>196</c:v>
                </c:pt>
                <c:pt idx="3">
                  <c:v>130</c:v>
                </c:pt>
                <c:pt idx="4">
                  <c:v>125</c:v>
                </c:pt>
                <c:pt idx="5">
                  <c:v>84</c:v>
                </c:pt>
                <c:pt idx="6">
                  <c:v>80</c:v>
                </c:pt>
                <c:pt idx="7">
                  <c:v>30</c:v>
                </c:pt>
                <c:pt idx="8">
                  <c:v>30</c:v>
                </c:pt>
                <c:pt idx="9">
                  <c:v>11</c:v>
                </c:pt>
                <c:pt idx="10">
                  <c:v>8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4-F446-8FA3-0F79D7C5D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42391536"/>
        <c:axId val="942341488"/>
      </c:barChart>
      <c:catAx>
        <c:axId val="94239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2341488"/>
        <c:crosses val="autoZero"/>
        <c:auto val="1"/>
        <c:lblAlgn val="ctr"/>
        <c:lblOffset val="100"/>
        <c:noMultiLvlLbl val="0"/>
      </c:catAx>
      <c:valAx>
        <c:axId val="94234148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 of</a:t>
                </a:r>
                <a:r>
                  <a:rPr lang="en-US" baseline="0" dirty="0"/>
                  <a:t> Trials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2391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A34-F446-8FA3-0F79D7C5D28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05F9-5540-831E-16103A85EFA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A34-F446-8FA3-0F79D7C5D283}"/>
              </c:ext>
            </c:extLst>
          </c:dPt>
          <c:dLbls>
            <c:dLbl>
              <c:idx val="0"/>
              <c:layout>
                <c:manualLayout>
                  <c:x val="3.08550501182821E-3"/>
                  <c:y val="-1.19239827156692E-17"/>
                </c:manualLayout>
              </c:layout>
              <c:tx>
                <c:rich>
                  <a:bodyPr/>
                  <a:lstStyle/>
                  <a:p>
                    <a:fld id="{293FDC2D-E731-A84E-BA4F-78A2DC2382BE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N=468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A34-F446-8FA3-0F79D7C5D283}"/>
                </c:ext>
              </c:extLst>
            </c:dLbl>
            <c:dLbl>
              <c:idx val="1"/>
              <c:layout>
                <c:manualLayout>
                  <c:x val="7.6903034784714802E-3"/>
                  <c:y val="9.1364198590533098E-4"/>
                </c:manualLayout>
              </c:layout>
              <c:tx>
                <c:rich>
                  <a:bodyPr/>
                  <a:lstStyle/>
                  <a:p>
                    <a:fld id="{6C317904-FDC0-404A-A083-3A40B3CC8874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N=1119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5F9-5540-831E-16103A85EFA5}"/>
                </c:ext>
              </c:extLst>
            </c:dLbl>
            <c:dLbl>
              <c:idx val="2"/>
              <c:layout>
                <c:manualLayout>
                  <c:x val="9.2379915250064906E-3"/>
                  <c:y val="4.3346781214701402E-4"/>
                </c:manualLayout>
              </c:layout>
              <c:tx>
                <c:rich>
                  <a:bodyPr/>
                  <a:lstStyle/>
                  <a:p>
                    <a:fld id="{9B6867DA-E4B5-614D-8B6F-9B87ED466DDD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N=115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A34-F446-8FA3-0F79D7C5D283}"/>
                </c:ext>
              </c:extLst>
            </c:dLbl>
            <c:dLbl>
              <c:idx val="3"/>
              <c:layout>
                <c:manualLayout>
                  <c:x val="9.2861282792096895E-3"/>
                  <c:y val="-2.6016262827349601E-3"/>
                </c:manualLayout>
              </c:layout>
              <c:tx>
                <c:rich>
                  <a:bodyPr/>
                  <a:lstStyle/>
                  <a:p>
                    <a:fld id="{8113800C-3F88-BE43-A7C5-10B9AFF283B3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03E-794B-AFEE-5BD29F9AB2C3}"/>
                </c:ext>
              </c:extLst>
            </c:dLbl>
            <c:dLbl>
              <c:idx val="4"/>
              <c:layout>
                <c:manualLayout>
                  <c:x val="3.7343153393677702E-3"/>
                  <c:y val="9.9441531214803803E-3"/>
                </c:manualLayout>
              </c:layout>
              <c:tx>
                <c:rich>
                  <a:bodyPr/>
                  <a:lstStyle/>
                  <a:p>
                    <a:fld id="{4F032A07-5B2B-7B40-9A9E-3150420ED141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03E-794B-AFEE-5BD29F9AB2C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35CE201-F1DE-5C4A-837B-7B4137D43A14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489-414F-9BCE-8D07A4FD742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Single Assignment</c:v>
                </c:pt>
                <c:pt idx="1">
                  <c:v>Randomized + Parallel</c:v>
                </c:pt>
                <c:pt idx="2">
                  <c:v>Crossover</c:v>
                </c:pt>
                <c:pt idx="3">
                  <c:v>Factorial</c:v>
                </c:pt>
                <c:pt idx="4">
                  <c:v>Sequential</c:v>
                </c:pt>
                <c:pt idx="5">
                  <c:v>Cluster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0.27</c:v>
                </c:pt>
                <c:pt idx="1">
                  <c:v>0.63</c:v>
                </c:pt>
                <c:pt idx="2">
                  <c:v>5.0000000000000001E-3</c:v>
                </c:pt>
                <c:pt idx="3">
                  <c:v>0.01</c:v>
                </c:pt>
                <c:pt idx="4">
                  <c:v>0.01</c:v>
                </c:pt>
                <c:pt idx="5" formatCode="0.00%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4-F446-8FA3-0F79D7C5D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943182960"/>
        <c:axId val="943185504"/>
        <c:axId val="943188048"/>
      </c:bar3DChart>
      <c:catAx>
        <c:axId val="943182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Study Design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3185504"/>
        <c:crosses val="autoZero"/>
        <c:auto val="1"/>
        <c:lblAlgn val="ctr"/>
        <c:lblOffset val="100"/>
        <c:noMultiLvlLbl val="0"/>
      </c:catAx>
      <c:valAx>
        <c:axId val="94318550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/>
                  <a:t>% of Trials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3182960"/>
        <c:crosses val="autoZero"/>
        <c:crossBetween val="between"/>
      </c:valAx>
      <c:serAx>
        <c:axId val="943188048"/>
        <c:scaling>
          <c:orientation val="minMax"/>
        </c:scaling>
        <c:delete val="1"/>
        <c:axPos val="b"/>
        <c:majorTickMark val="out"/>
        <c:minorTickMark val="none"/>
        <c:tickLblPos val="nextTo"/>
        <c:crossAx val="943185504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819590269697402E-2"/>
          <c:y val="0.10262125114871"/>
          <c:w val="0.88467896075306796"/>
          <c:h val="0.624246501427206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A34-F446-8FA3-0F79D7C5D28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05F9-5540-831E-16103A85EFA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A34-F446-8FA3-0F79D7C5D28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B71-5F41-A6B9-4B17675D0726}"/>
              </c:ext>
            </c:extLst>
          </c:dPt>
          <c:dLbls>
            <c:dLbl>
              <c:idx val="0"/>
              <c:layout>
                <c:manualLayout>
                  <c:x val="1.2371633291037999E-2"/>
                  <c:y val="-1.0406505130939599E-2"/>
                </c:manualLayout>
              </c:layout>
              <c:tx>
                <c:rich>
                  <a:bodyPr/>
                  <a:lstStyle/>
                  <a:p>
                    <a:fld id="{0FE4BB1D-953F-CC4D-A54C-31DA824D92A3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 418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A34-F446-8FA3-0F79D7C5D283}"/>
                </c:ext>
              </c:extLst>
            </c:dLbl>
            <c:dLbl>
              <c:idx val="1"/>
              <c:layout>
                <c:manualLayout>
                  <c:x val="1.0785679571541499E-2"/>
                  <c:y val="-4.2896105795644903E-3"/>
                </c:manualLayout>
              </c:layout>
              <c:tx>
                <c:rich>
                  <a:bodyPr/>
                  <a:lstStyle/>
                  <a:p>
                    <a:fld id="{0D622C1E-F6C2-E943-B55D-C0A269EDF673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N=308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5F9-5540-831E-16103A85EFA5}"/>
                </c:ext>
              </c:extLst>
            </c:dLbl>
            <c:dLbl>
              <c:idx val="2"/>
              <c:layout>
                <c:manualLayout>
                  <c:x val="1.0785679571541499E-2"/>
                  <c:y val="-7.3714110360577701E-3"/>
                </c:manualLayout>
              </c:layout>
              <c:tx>
                <c:rich>
                  <a:bodyPr/>
                  <a:lstStyle/>
                  <a:p>
                    <a:fld id="{AB47B98F-13BB-8841-B740-27EEDC95A8A5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N=287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A34-F446-8FA3-0F79D7C5D283}"/>
                </c:ext>
              </c:extLst>
            </c:dLbl>
            <c:dLbl>
              <c:idx val="3"/>
              <c:layout>
                <c:manualLayout>
                  <c:x val="3.0953760930699202E-3"/>
                  <c:y val="3.1293262279572698E-3"/>
                </c:manualLayout>
              </c:layout>
              <c:tx>
                <c:rich>
                  <a:bodyPr/>
                  <a:lstStyle/>
                  <a:p>
                    <a:fld id="{95882F84-C2AA-E743-96BD-178790B3C7AB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N=132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B71-5F41-A6B9-4B17675D0726}"/>
                </c:ext>
              </c:extLst>
            </c:dLbl>
            <c:dLbl>
              <c:idx val="4"/>
              <c:layout>
                <c:manualLayout>
                  <c:x val="1.3929192418814599E-2"/>
                  <c:y val="-5.2032525654698699E-3"/>
                </c:manualLayout>
              </c:layout>
              <c:tx>
                <c:rich>
                  <a:bodyPr/>
                  <a:lstStyle/>
                  <a:p>
                    <a:fld id="{E762821C-930B-AD49-8B1B-7926ADFE5710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N=85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BC7-7F43-8472-FE50F6D4E32F}"/>
                </c:ext>
              </c:extLst>
            </c:dLbl>
            <c:dLbl>
              <c:idx val="5"/>
              <c:layout>
                <c:manualLayout>
                  <c:x val="1.54768804653495E-2"/>
                  <c:y val="-2.6016262827349098E-3"/>
                </c:manualLayout>
              </c:layout>
              <c:tx>
                <c:rich>
                  <a:bodyPr/>
                  <a:lstStyle/>
                  <a:p>
                    <a:fld id="{51167CBA-4851-6541-88F2-791DF4716E02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N=56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BC7-7F43-8472-FE50F6D4E32F}"/>
                </c:ext>
              </c:extLst>
            </c:dLbl>
            <c:dLbl>
              <c:idx val="6"/>
              <c:layout>
                <c:manualLayout>
                  <c:x val="1.08338163257447E-2"/>
                  <c:y val="0"/>
                </c:manualLayout>
              </c:layout>
              <c:tx>
                <c:rich>
                  <a:bodyPr/>
                  <a:lstStyle/>
                  <a:p>
                    <a:fld id="{85D6AD6E-57C8-4043-9B1C-A382BF2F6F10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N=41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8BC7-7F43-8472-FE50F6D4E32F}"/>
                </c:ext>
              </c:extLst>
            </c:dLbl>
            <c:dLbl>
              <c:idx val="7"/>
              <c:layout>
                <c:manualLayout>
                  <c:x val="1.083381632574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BC7-7F43-8472-FE50F6D4E32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Placebo</c:v>
                </c:pt>
                <c:pt idx="1">
                  <c:v>Standard of Care</c:v>
                </c:pt>
                <c:pt idx="2">
                  <c:v>Drug</c:v>
                </c:pt>
                <c:pt idx="3">
                  <c:v>Behavioural</c:v>
                </c:pt>
                <c:pt idx="4">
                  <c:v>Procedure</c:v>
                </c:pt>
                <c:pt idx="5">
                  <c:v>Device</c:v>
                </c:pt>
                <c:pt idx="6">
                  <c:v>Biological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0.32</c:v>
                </c:pt>
                <c:pt idx="1">
                  <c:v>0.24</c:v>
                </c:pt>
                <c:pt idx="2">
                  <c:v>0.22</c:v>
                </c:pt>
                <c:pt idx="3">
                  <c:v>0.1</c:v>
                </c:pt>
                <c:pt idx="4">
                  <c:v>7.0000000000000007E-2</c:v>
                </c:pt>
                <c:pt idx="5">
                  <c:v>0.05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4-F446-8FA3-0F79D7C5D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942254192"/>
        <c:axId val="942261376"/>
        <c:axId val="0"/>
      </c:bar3DChart>
      <c:catAx>
        <c:axId val="942254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Comparator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2261376"/>
        <c:crosses val="autoZero"/>
        <c:auto val="1"/>
        <c:lblAlgn val="ctr"/>
        <c:lblOffset val="100"/>
        <c:noMultiLvlLbl val="0"/>
      </c:catAx>
      <c:valAx>
        <c:axId val="9422613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</a:t>
                </a:r>
                <a:r>
                  <a:rPr lang="en-US" baseline="0" dirty="0"/>
                  <a:t> of Trials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5036577259839998E-2"/>
              <c:y val="0.2629341813424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225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A34-F446-8FA3-0F79D7C5D28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05F9-5540-831E-16103A85EFA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A34-F446-8FA3-0F79D7C5D28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B71-5F41-A6B9-4B17675D0726}"/>
              </c:ext>
            </c:extLst>
          </c:dPt>
          <c:dLbls>
            <c:dLbl>
              <c:idx val="0"/>
              <c:layout>
                <c:manualLayout>
                  <c:x val="1.2371633291037999E-2"/>
                  <c:y val="-1.0406505130939599E-2"/>
                </c:manualLayout>
              </c:layout>
              <c:tx>
                <c:rich>
                  <a:bodyPr/>
                  <a:lstStyle/>
                  <a:p>
                    <a:fld id="{54566C15-0256-724C-AB87-76107D1C0815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N=310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A34-F446-8FA3-0F79D7C5D283}"/>
                </c:ext>
              </c:extLst>
            </c:dLbl>
            <c:dLbl>
              <c:idx val="1"/>
              <c:layout>
                <c:manualLayout>
                  <c:x val="1.0785679571541499E-2"/>
                  <c:y val="-4.2896105795644903E-3"/>
                </c:manualLayout>
              </c:layout>
              <c:tx>
                <c:rich>
                  <a:bodyPr/>
                  <a:lstStyle/>
                  <a:p>
                    <a:fld id="{DF96D1D3-C4EA-584C-B8AE-E75EA609FBE5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N=280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5F9-5540-831E-16103A85EFA5}"/>
                </c:ext>
              </c:extLst>
            </c:dLbl>
            <c:dLbl>
              <c:idx val="2"/>
              <c:layout>
                <c:manualLayout>
                  <c:x val="1.0785679571541499E-2"/>
                  <c:y val="-7.3714110360577701E-3"/>
                </c:manualLayout>
              </c:layout>
              <c:tx>
                <c:rich>
                  <a:bodyPr/>
                  <a:lstStyle/>
                  <a:p>
                    <a:fld id="{278490EB-4AF9-5B4C-AEE4-F6E0D609F75B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N=50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A34-F446-8FA3-0F79D7C5D283}"/>
                </c:ext>
              </c:extLst>
            </c:dLbl>
            <c:dLbl>
              <c:idx val="3"/>
              <c:layout>
                <c:manualLayout>
                  <c:x val="3.0953760930699202E-3"/>
                  <c:y val="3.12932622795726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71-5F41-A6B9-4B17675D0726}"/>
                </c:ext>
              </c:extLst>
            </c:dLbl>
            <c:dLbl>
              <c:idx val="4"/>
              <c:layout>
                <c:manualLayout>
                  <c:x val="1.3929192418814599E-2"/>
                  <c:y val="-5.2032525654698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C7-7F43-8472-FE50F6D4E32F}"/>
                </c:ext>
              </c:extLst>
            </c:dLbl>
            <c:dLbl>
              <c:idx val="5"/>
              <c:layout>
                <c:manualLayout>
                  <c:x val="1.54768804653495E-2"/>
                  <c:y val="-2.60162628273490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BC7-7F43-8472-FE50F6D4E32F}"/>
                </c:ext>
              </c:extLst>
            </c:dLbl>
            <c:dLbl>
              <c:idx val="6"/>
              <c:layout>
                <c:manualLayout>
                  <c:x val="1.083381632574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BC7-7F43-8472-FE50F6D4E32F}"/>
                </c:ext>
              </c:extLst>
            </c:dLbl>
            <c:dLbl>
              <c:idx val="7"/>
              <c:layout>
                <c:manualLayout>
                  <c:x val="1.083381632574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BC7-7F43-8472-FE50F6D4E32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Placebo</c:v>
                </c:pt>
                <c:pt idx="1">
                  <c:v>Another Drug</c:v>
                </c:pt>
                <c:pt idx="2">
                  <c:v>Standard of Care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0.37</c:v>
                </c:pt>
                <c:pt idx="1">
                  <c:v>0.34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4-F446-8FA3-0F79D7C5D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982671520"/>
        <c:axId val="964550768"/>
        <c:axId val="0"/>
      </c:bar3DChart>
      <c:catAx>
        <c:axId val="982671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Comparator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550768"/>
        <c:crosses val="autoZero"/>
        <c:auto val="1"/>
        <c:lblAlgn val="ctr"/>
        <c:lblOffset val="100"/>
        <c:noMultiLvlLbl val="0"/>
      </c:catAx>
      <c:valAx>
        <c:axId val="96455076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</a:t>
                </a:r>
                <a:r>
                  <a:rPr lang="en-US" baseline="0" dirty="0"/>
                  <a:t> of Trials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267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A34-F446-8FA3-0F79D7C5D28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05F9-5540-831E-16103A85EFA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A34-F446-8FA3-0F79D7C5D28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B71-5F41-A6B9-4B17675D072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4566C15-0256-724C-AB87-76107D1C0815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A34-F446-8FA3-0F79D7C5D28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F96D1D3-C4EA-584C-B8AE-E75EA609FBE5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5F9-5540-831E-16103A85EFA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78490EB-4AF9-5B4C-AEE4-F6E0D609F75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A34-F446-8FA3-0F79D7C5D28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Placebo</c:v>
                </c:pt>
                <c:pt idx="1">
                  <c:v>Another Drug</c:v>
                </c:pt>
                <c:pt idx="2">
                  <c:v>Standard of Care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81</c:v>
                </c:pt>
                <c:pt idx="1">
                  <c:v>117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4-F446-8FA3-0F79D7C5D2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0221668-636F-0C44-8A4E-D0747B1046E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5F4-8F44-9B5F-73A3051ADC8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9242D04-12EB-CE4B-BDCD-BA089AF92725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5F4-8F44-9B5F-73A3051ADC8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510D8EB-3F89-0A4D-B166-A7E215A0E7F6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5F4-8F44-9B5F-73A3051ADC83}"/>
                </c:ext>
              </c:extLst>
            </c:dLbl>
            <c:spPr>
              <a:pattFill prst="pct75">
                <a:fgClr>
                  <a:srgbClr val="000000">
                    <a:lumMod val="75000"/>
                    <a:lumOff val="25000"/>
                  </a:srgbClr>
                </a:fgClr>
                <a:bgClr>
                  <a:srgbClr val="000000">
                    <a:lumMod val="65000"/>
                    <a:lumOff val="35000"/>
                  </a:srgb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Placebo</c:v>
                </c:pt>
                <c:pt idx="1">
                  <c:v>Another Drug</c:v>
                </c:pt>
                <c:pt idx="2">
                  <c:v>Standard of Care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229</c:v>
                </c:pt>
                <c:pt idx="1">
                  <c:v>163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F4-8F44-9B5F-73A3051ADC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38201600"/>
        <c:axId val="938218352"/>
      </c:barChart>
      <c:catAx>
        <c:axId val="938201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Comparator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8218352"/>
        <c:crosses val="autoZero"/>
        <c:auto val="1"/>
        <c:lblAlgn val="ctr"/>
        <c:lblOffset val="100"/>
        <c:noMultiLvlLbl val="0"/>
      </c:catAx>
      <c:valAx>
        <c:axId val="93821835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</a:t>
                </a:r>
                <a:r>
                  <a:rPr lang="en-US" baseline="0" dirty="0"/>
                  <a:t> of Trials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820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358347059417095"/>
          <c:y val="9.0929706516070005E-2"/>
          <c:w val="9.3795135823640602E-2"/>
          <c:h val="0.1000917329330239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A34-F446-8FA3-0F79D7C5D28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05F9-5540-831E-16103A85EFA5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A34-F446-8FA3-0F79D7C5D283}"/>
              </c:ext>
            </c:extLst>
          </c:dPt>
          <c:dLbls>
            <c:dLbl>
              <c:idx val="0"/>
              <c:layout>
                <c:manualLayout>
                  <c:x val="-0.20353072733538799"/>
                  <c:y val="4.682927308922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689EDDF-3D1A-E746-91FB-B8E70DECF378}" type="VALUE">
                      <a:rPr lang="en-US" smtClean="0"/>
                      <a:pPr>
                        <a:defRPr/>
                      </a:pPr>
                      <a:t>[VALUE]</a:t>
                    </a:fld>
                    <a:r>
                      <a:rPr lang="en-US" dirty="0"/>
                      <a:t> Adults and Children</a:t>
                    </a:r>
                  </a:p>
                  <a:p>
                    <a:pPr>
                      <a:defRPr/>
                    </a:pPr>
                    <a:r>
                      <a:rPr lang="en-US" dirty="0"/>
                      <a:t>N=714 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69600335762999"/>
                      <c:h val="0.141255401447324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A34-F446-8FA3-0F79D7C5D283}"/>
                </c:ext>
              </c:extLst>
            </c:dLbl>
            <c:dLbl>
              <c:idx val="1"/>
              <c:layout>
                <c:manualLayout>
                  <c:x val="0.21894972183049299"/>
                  <c:y val="-1.209448942776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D527B4A-81D5-EF48-84E1-066DA63D7CE2}" type="VALUE">
                      <a:rPr lang="en-US" smtClean="0"/>
                      <a:pPr>
                        <a:defRPr/>
                      </a:pPr>
                      <a:t>[VALUE]</a:t>
                    </a:fld>
                    <a:r>
                      <a:rPr lang="en-US" dirty="0"/>
                      <a:t> Children </a:t>
                    </a:r>
                  </a:p>
                  <a:p>
                    <a:pPr>
                      <a:defRPr/>
                    </a:pPr>
                    <a:r>
                      <a:rPr lang="en-US" dirty="0"/>
                      <a:t>Only</a:t>
                    </a:r>
                  </a:p>
                  <a:p>
                    <a:pPr>
                      <a:defRPr/>
                    </a:pPr>
                    <a:r>
                      <a:rPr lang="en-US" dirty="0"/>
                      <a:t>N=1052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37104736315401"/>
                      <c:h val="0.160234162753642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5F9-5540-831E-16103A85EFA5}"/>
                </c:ext>
              </c:extLst>
            </c:dLbl>
            <c:dLbl>
              <c:idx val="2"/>
              <c:layout>
                <c:manualLayout>
                  <c:x val="1.23333676180764E-2"/>
                  <c:y val="4.334678121470140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34-F446-8FA3-0F79D7C5D283}"/>
                </c:ext>
              </c:extLst>
            </c:dLbl>
            <c:dLbl>
              <c:idx val="3"/>
              <c:layout>
                <c:manualLayout>
                  <c:x val="1.2381504372279801E-2"/>
                  <c:y val="5.2032525654698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3E-794B-AFEE-5BD29F9AB2C3}"/>
                </c:ext>
              </c:extLst>
            </c:dLbl>
            <c:dLbl>
              <c:idx val="4"/>
              <c:layout>
                <c:manualLayout>
                  <c:x val="5.2820033859027303E-3"/>
                  <c:y val="0.109406784139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3E-794B-AFEE-5BD29F9AB2C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Child and Adult </c:v>
                </c:pt>
                <c:pt idx="1">
                  <c:v>Children only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4-F446-8FA3-0F79D7C5D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0.44818</cdr:x>
      <cdr:y>0.4462</cdr:y>
    </cdr:from>
    <cdr:to>
      <cdr:x>0.59637</cdr:x>
      <cdr:y>0.5538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88E43C6-9C19-DB4F-8AB0-EBFB1CE5335E}"/>
            </a:ext>
          </a:extLst>
        </cdr:cNvPr>
        <cdr:cNvSpPr txBox="1"/>
      </cdr:nvSpPr>
      <cdr:spPr>
        <a:xfrm xmlns:a="http://schemas.openxmlformats.org/drawingml/2006/main">
          <a:off x="3677697" y="2178153"/>
          <a:ext cx="1216015" cy="525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Industry</a:t>
          </a:r>
        </a:p>
        <a:p xmlns:a="http://schemas.openxmlformats.org/drawingml/2006/main">
          <a:pPr algn="ctr"/>
          <a:r>
            <a:rPr lang="en-US" sz="1400" dirty="0"/>
            <a:t>(N= 678)</a:t>
          </a:r>
        </a:p>
      </cdr:txBody>
    </cdr:sp>
  </cdr:relSizeAnchor>
  <cdr:relSizeAnchor xmlns:cdr="http://schemas.openxmlformats.org/drawingml/2006/chartDrawing">
    <cdr:from>
      <cdr:x>0.16335</cdr:x>
      <cdr:y>0.34717</cdr:y>
    </cdr:from>
    <cdr:to>
      <cdr:x>0.34401</cdr:x>
      <cdr:y>0.57472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4ED729B-3CFF-0D49-A840-059C23C8E718}"/>
            </a:ext>
          </a:extLst>
        </cdr:cNvPr>
        <cdr:cNvSpPr txBox="1"/>
      </cdr:nvSpPr>
      <cdr:spPr>
        <a:xfrm xmlns:a="http://schemas.openxmlformats.org/drawingml/2006/main">
          <a:off x="1340415" y="1694728"/>
          <a:ext cx="1482449" cy="1110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solidFill>
                <a:schemeClr val="bg1"/>
              </a:solidFill>
            </a:rPr>
            <a:t>Investigator Initiated</a:t>
          </a:r>
        </a:p>
        <a:p xmlns:a="http://schemas.openxmlformats.org/drawingml/2006/main">
          <a:pPr algn="ctr"/>
          <a:r>
            <a:rPr lang="en-US" sz="1400" dirty="0">
              <a:solidFill>
                <a:schemeClr val="bg1"/>
              </a:solidFill>
            </a:rPr>
            <a:t>(N=1088)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05FB8483-394B-4FD6-946E-0CC6BDB43355}" type="datetimeFigureOut">
              <a:rPr lang="en-US" smtClean="0"/>
              <a:pPr/>
              <a:t>9/9/21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2FD45FEC-FD3D-4C85-836D-AB67FF180A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5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89FCAE6-F43A-42BD-9D6B-5F269999A521}" type="datetimeFigureOut">
              <a:rPr lang="en-US"/>
              <a:pPr>
                <a:defRPr/>
              </a:pPr>
              <a:t>9/9/21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2630F44-9A23-42F1-8D15-39540CFCF7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130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630F44-9A23-42F1-8D15-39540CFCF70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46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630F44-9A23-42F1-8D15-39540CFCF70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83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630F44-9A23-42F1-8D15-39540CFCF70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03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630F44-9A23-42F1-8D15-39540CFCF70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42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Automatic: included NCT, title, recruitment status etc. </a:t>
            </a:r>
          </a:p>
          <a:p>
            <a:r>
              <a:rPr lang="en-US" dirty="0"/>
              <a:t>Manual extraction included: intervention, comparator, sponsor, phase, location, investigator name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630F44-9A23-42F1-8D15-39540CFCF70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50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630F44-9A23-42F1-8D15-39540CFCF70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4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630F44-9A23-42F1-8D15-39540CFCF70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62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trials had more than 1 intervention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630F44-9A23-42F1-8D15-39540CFCF70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53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 trials were just randomized, some were just parallel assignment </a:t>
            </a:r>
          </a:p>
          <a:p>
            <a:r>
              <a:rPr lang="en-US" dirty="0"/>
              <a:t>Crossover, factorial sequential and cluster are all randomized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630F44-9A23-42F1-8D15-39540CFCF70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87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note that this does not total to 100% as some studies have more than 1 comparator </a:t>
            </a:r>
          </a:p>
          <a:p>
            <a:r>
              <a:rPr lang="en-US" dirty="0"/>
              <a:t>Single assignment trials =468, excluded in total 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630F44-9A23-42F1-8D15-39540CFCF70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22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630F44-9A23-42F1-8D15-39540CFCF70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44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trials had more than 1 comparator, some comparators are also missing (biological, dietary supplement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630F44-9A23-42F1-8D15-39540CFCF70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2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6724650"/>
            <a:ext cx="9144000" cy="141288"/>
          </a:xfrm>
          <a:prstGeom prst="rect">
            <a:avLst/>
          </a:prstGeom>
          <a:solidFill>
            <a:srgbClr val="7480F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699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6B35C1-F63B-1D4C-8B46-745C105737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557" y="-173285"/>
            <a:ext cx="9889412" cy="6912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0099" y="2696844"/>
            <a:ext cx="8139505" cy="1143000"/>
          </a:xfrm>
        </p:spPr>
        <p:txBody>
          <a:bodyPr/>
          <a:lstStyle>
            <a:lvl1pPr algn="r">
              <a:defRPr sz="4000" b="1">
                <a:solidFill>
                  <a:srgbClr val="7480FB"/>
                </a:solidFill>
                <a:latin typeface="Calibri" pitchFamily="34" charset="0"/>
                <a:cs typeface="Lucida Sans Unicode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762375"/>
            <a:ext cx="7453704" cy="609600"/>
          </a:xfrm>
        </p:spPr>
        <p:txBody>
          <a:bodyPr/>
          <a:lstStyle>
            <a:lvl1pPr marL="0" indent="0" algn="r">
              <a:buFontTx/>
              <a:buNone/>
              <a:defRPr sz="2400">
                <a:latin typeface="Calibri" pitchFamily="34" charset="0"/>
                <a:cs typeface="Lucida Sans Unicode" pitchFamily="34" charset="0"/>
              </a:defRPr>
            </a:lvl1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C2D6BF-C650-D949-BF6D-00D80EB41B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344" y="160337"/>
            <a:ext cx="2899184" cy="90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21" y="227330"/>
            <a:ext cx="6067425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1321" y="1601480"/>
            <a:ext cx="8038530" cy="4580956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  <a:endParaRPr lang="en-CA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6724650"/>
            <a:ext cx="9144000" cy="141288"/>
          </a:xfrm>
          <a:prstGeom prst="rect">
            <a:avLst/>
          </a:prstGeom>
          <a:solidFill>
            <a:srgbClr val="7480F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699FF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7128" y="1736497"/>
            <a:ext cx="7772400" cy="1143000"/>
          </a:xfrm>
        </p:spPr>
        <p:txBody>
          <a:bodyPr/>
          <a:lstStyle>
            <a:lvl1pPr algn="r">
              <a:defRPr sz="4000" b="1">
                <a:solidFill>
                  <a:srgbClr val="7480FB"/>
                </a:solidFill>
                <a:latin typeface="Calibri" pitchFamily="34" charset="0"/>
                <a:cs typeface="Lucida Sans Unicode" pitchFamily="34" charset="0"/>
              </a:defRPr>
            </a:lvl1pPr>
          </a:lstStyle>
          <a:p>
            <a:r>
              <a:rPr lang="en-US" dirty="0"/>
              <a:t>Title Page with map</a:t>
            </a:r>
            <a:endParaRPr lang="en-CA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2928" y="2906484"/>
            <a:ext cx="7086600" cy="609600"/>
          </a:xfrm>
        </p:spPr>
        <p:txBody>
          <a:bodyPr/>
          <a:lstStyle>
            <a:lvl1pPr marL="0" indent="0" algn="r">
              <a:buFontTx/>
              <a:buNone/>
              <a:defRPr sz="2400">
                <a:latin typeface="Calibri" pitchFamily="34" charset="0"/>
                <a:cs typeface="Lucida Sans Unicode" pitchFamily="34" charset="0"/>
              </a:defRPr>
            </a:lvl1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C2D6BF-C650-D949-BF6D-00D80EB41B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681" y="214127"/>
            <a:ext cx="2899184" cy="90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89AB8F-EAD5-9743-8824-D6D68A9843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7" y="3613607"/>
            <a:ext cx="6379285" cy="308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4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ench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6724650"/>
            <a:ext cx="9144000" cy="141288"/>
          </a:xfrm>
          <a:prstGeom prst="rect">
            <a:avLst/>
          </a:prstGeom>
          <a:solidFill>
            <a:srgbClr val="7480F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699FF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90575" y="2847975"/>
            <a:ext cx="7772400" cy="1143000"/>
          </a:xfrm>
        </p:spPr>
        <p:txBody>
          <a:bodyPr/>
          <a:lstStyle>
            <a:lvl1pPr algn="r">
              <a:defRPr sz="4000" b="1">
                <a:solidFill>
                  <a:srgbClr val="7480FB"/>
                </a:solidFill>
                <a:latin typeface="Calibri" pitchFamily="34" charset="0"/>
                <a:cs typeface="Lucida Sans Unicode" pitchFamily="34" charset="0"/>
              </a:defRPr>
            </a:lvl1pPr>
          </a:lstStyle>
          <a:p>
            <a:r>
              <a:rPr lang="en-US" dirty="0"/>
              <a:t>Click to edit French Master</a:t>
            </a:r>
            <a:endParaRPr lang="en-CA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762375"/>
            <a:ext cx="7086600" cy="609600"/>
          </a:xfrm>
        </p:spPr>
        <p:txBody>
          <a:bodyPr/>
          <a:lstStyle>
            <a:lvl1pPr marL="0" indent="0" algn="r">
              <a:buFontTx/>
              <a:buNone/>
              <a:defRPr sz="2400">
                <a:latin typeface="Calibri" pitchFamily="34" charset="0"/>
                <a:cs typeface="Lucida Sans Unicode" pitchFamily="34" charset="0"/>
              </a:defRPr>
            </a:lvl1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AB3F19-571E-6C46-AF7A-0639C74258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480" y="195950"/>
            <a:ext cx="235636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0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Lucida Sans Unicode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alibri" pitchFamily="34" charset="0"/>
                <a:cs typeface="Lucida Sans Unicode" pitchFamily="34" charset="0"/>
              </a:defRPr>
            </a:lvl1pPr>
            <a:lvl2pPr>
              <a:defRPr sz="2800">
                <a:latin typeface="Calibri" pitchFamily="34" charset="0"/>
                <a:cs typeface="Lucida Sans Unicode" pitchFamily="34" charset="0"/>
              </a:defRPr>
            </a:lvl2pPr>
            <a:lvl3pPr>
              <a:defRPr sz="2400">
                <a:latin typeface="Calibri" pitchFamily="34" charset="0"/>
                <a:cs typeface="Lucida Sans Unicode" pitchFamily="34" charset="0"/>
              </a:defRPr>
            </a:lvl3pPr>
            <a:lvl4pPr>
              <a:defRPr sz="2000">
                <a:latin typeface="Calibri" pitchFamily="34" charset="0"/>
                <a:cs typeface="Lucida Sans Unicode" pitchFamily="34" charset="0"/>
              </a:defRPr>
            </a:lvl4pPr>
            <a:lvl5pPr>
              <a:defRPr sz="2000">
                <a:latin typeface="Calibri" pitchFamily="34" charset="0"/>
                <a:cs typeface="Lucida Sans Unicode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Lucida Sans Unicode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2575" y="1628775"/>
            <a:ext cx="2957513" cy="3733800"/>
          </a:xfrm>
        </p:spPr>
        <p:txBody>
          <a:bodyPr/>
          <a:lstStyle>
            <a:lvl1pPr>
              <a:defRPr sz="2800">
                <a:latin typeface="Lucida Sans Unicode" pitchFamily="34" charset="0"/>
                <a:cs typeface="Lucida Sans Unicode" pitchFamily="34" charset="0"/>
              </a:defRPr>
            </a:lvl1pPr>
            <a:lvl2pPr>
              <a:defRPr sz="2400">
                <a:latin typeface="Lucida Sans Unicode" pitchFamily="34" charset="0"/>
                <a:cs typeface="Lucida Sans Unicode" pitchFamily="34" charset="0"/>
              </a:defRPr>
            </a:lvl2pPr>
            <a:lvl3pPr>
              <a:defRPr sz="2000">
                <a:latin typeface="Lucida Sans Unicode" pitchFamily="34" charset="0"/>
                <a:cs typeface="Lucida Sans Unicode" pitchFamily="34" charset="0"/>
              </a:defRPr>
            </a:lvl3pPr>
            <a:lvl4pPr>
              <a:defRPr sz="1800">
                <a:latin typeface="Lucida Sans Unicode" pitchFamily="34" charset="0"/>
                <a:cs typeface="Lucida Sans Unicode" pitchFamily="34" charset="0"/>
              </a:defRPr>
            </a:lvl4pPr>
            <a:lvl5pPr>
              <a:defRPr sz="1800">
                <a:latin typeface="Lucida Sans Unicode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628775"/>
            <a:ext cx="2957512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7480F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1296" y="313393"/>
            <a:ext cx="6067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811" y="1478650"/>
            <a:ext cx="8205574" cy="488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6718300"/>
            <a:ext cx="9144000" cy="141288"/>
          </a:xfrm>
          <a:prstGeom prst="rect">
            <a:avLst/>
          </a:prstGeom>
          <a:solidFill>
            <a:srgbClr val="7480F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D7484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73D75F-0315-FA4D-9D15-68BA86327C3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771" y="141814"/>
            <a:ext cx="1749600" cy="5405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7" r:id="rId2"/>
    <p:sldLayoutId id="2147483866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0" baseline="0">
          <a:solidFill>
            <a:srgbClr val="7480FB"/>
          </a:solidFill>
          <a:latin typeface="Calibri" pitchFamily="34" charset="0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28E"/>
          </a:solidFill>
          <a:latin typeface="Arial Black" pitchFamily="34" charset="0"/>
          <a:ea typeface="ＭＳ Ｐゴシック" pitchFamily="-48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28E"/>
          </a:solidFill>
          <a:latin typeface="Arial Black" pitchFamily="34" charset="0"/>
          <a:ea typeface="ＭＳ Ｐゴシック" pitchFamily="-48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28E"/>
          </a:solidFill>
          <a:latin typeface="Arial Black" pitchFamily="34" charset="0"/>
          <a:ea typeface="ＭＳ Ｐゴシック" pitchFamily="-48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28E"/>
          </a:solidFill>
          <a:latin typeface="Arial Black" pitchFamily="34" charset="0"/>
          <a:ea typeface="ＭＳ Ｐゴシック" pitchFamily="-48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28E"/>
          </a:solidFill>
          <a:latin typeface="Arial Black" pitchFamily="34" charset="0"/>
          <a:ea typeface="ＭＳ Ｐゴシック" pitchFamily="-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28E"/>
          </a:solidFill>
          <a:latin typeface="Arial Black" pitchFamily="34" charset="0"/>
          <a:ea typeface="ＭＳ Ｐゴシック" pitchFamily="-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28E"/>
          </a:solidFill>
          <a:latin typeface="Arial Black" pitchFamily="34" charset="0"/>
          <a:ea typeface="ＭＳ Ｐゴシック" pitchFamily="-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28E"/>
          </a:solidFill>
          <a:latin typeface="Arial Black" pitchFamily="34" charset="0"/>
          <a:ea typeface="ＭＳ Ｐゴシック" pitchFamily="-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aseline="0">
          <a:solidFill>
            <a:schemeClr val="tx1"/>
          </a:solidFill>
          <a:latin typeface="Calibri" pitchFamily="34" charset="0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-"/>
        <a:defRPr sz="2800" baseline="0">
          <a:solidFill>
            <a:schemeClr val="tx1"/>
          </a:solidFill>
          <a:latin typeface="Calibri" pitchFamily="34" charset="0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-"/>
        <a:defRPr sz="2400" baseline="0">
          <a:solidFill>
            <a:schemeClr val="tx1"/>
          </a:solidFill>
          <a:latin typeface="Calibri" pitchFamily="34" charset="0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-"/>
        <a:defRPr sz="2000" baseline="0">
          <a:solidFill>
            <a:schemeClr val="tx1"/>
          </a:solidFill>
          <a:latin typeface="Calibri" pitchFamily="34" charset="0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-"/>
        <a:defRPr sz="2000" baseline="0">
          <a:solidFill>
            <a:schemeClr val="tx1"/>
          </a:solidFill>
          <a:latin typeface="Calibri" pitchFamily="34" charset="0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-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-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-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59639-63C5-B84F-9257-1FDA0F1CA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170" y="1736497"/>
            <a:ext cx="8502358" cy="1143000"/>
          </a:xfrm>
        </p:spPr>
        <p:txBody>
          <a:bodyPr/>
          <a:lstStyle/>
          <a:p>
            <a:r>
              <a:rPr lang="en-US" dirty="0" err="1"/>
              <a:t>Clinicaltrials.gov</a:t>
            </a:r>
            <a:r>
              <a:rPr lang="en-US" dirty="0"/>
              <a:t> Data </a:t>
            </a:r>
            <a:r>
              <a:rPr lang="en-US"/>
              <a:t>Extraction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046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693" y="548640"/>
            <a:ext cx="6067425" cy="944996"/>
          </a:xfrm>
        </p:spPr>
        <p:txBody>
          <a:bodyPr/>
          <a:lstStyle/>
          <a:p>
            <a:r>
              <a:rPr lang="en-US" dirty="0"/>
              <a:t>Study Design (n = 1766)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2553648-BFBC-6F4C-BD0D-CC781D99B8F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19100" y="1477963"/>
          <a:ext cx="8205788" cy="4881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5385A47-1766-9847-9CA2-AF625859CC05}"/>
              </a:ext>
            </a:extLst>
          </p:cNvPr>
          <p:cNvSpPr txBox="1"/>
          <p:nvPr/>
        </p:nvSpPr>
        <p:spPr>
          <a:xfrm>
            <a:off x="2690648" y="10195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175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693" y="548640"/>
            <a:ext cx="6067425" cy="944996"/>
          </a:xfrm>
        </p:spPr>
        <p:txBody>
          <a:bodyPr/>
          <a:lstStyle/>
          <a:p>
            <a:r>
              <a:rPr lang="en-US" dirty="0"/>
              <a:t>Comparator (n = 1298)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2553648-BFBC-6F4C-BD0D-CC781D99B8F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81969" y="1288474"/>
          <a:ext cx="8360249" cy="504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3322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182" y="481781"/>
            <a:ext cx="6500730" cy="996182"/>
          </a:xfrm>
        </p:spPr>
        <p:txBody>
          <a:bodyPr/>
          <a:lstStyle/>
          <a:p>
            <a:r>
              <a:rPr lang="en-US" dirty="0"/>
              <a:t>Comparator for Drug Trials (n = 835)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2553648-BFBC-6F4C-BD0D-CC781D99B8F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19100" y="1477963"/>
          <a:ext cx="8205788" cy="4881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4625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693" y="361830"/>
            <a:ext cx="6067425" cy="944996"/>
          </a:xfrm>
        </p:spPr>
        <p:txBody>
          <a:bodyPr/>
          <a:lstStyle/>
          <a:p>
            <a:r>
              <a:rPr lang="en-US" dirty="0"/>
              <a:t>Comparator for Drug Trials	</a:t>
            </a:r>
            <a:br>
              <a:rPr lang="en-US" dirty="0"/>
            </a:br>
            <a:r>
              <a:rPr lang="en-US" dirty="0"/>
              <a:t>(IIT vs. Industry)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2553648-BFBC-6F4C-BD0D-CC781D99B8F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19100" y="1477963"/>
          <a:ext cx="8205788" cy="4881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97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693" y="548640"/>
            <a:ext cx="6067425" cy="944996"/>
          </a:xfrm>
        </p:spPr>
        <p:txBody>
          <a:bodyPr/>
          <a:lstStyle/>
          <a:p>
            <a:r>
              <a:rPr lang="en-US" dirty="0"/>
              <a:t>Age Group (N=1766) 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2553648-BFBC-6F4C-BD0D-CC781D99B8F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19100" y="1477963"/>
          <a:ext cx="8205788" cy="4881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5385A47-1766-9847-9CA2-AF625859CC05}"/>
              </a:ext>
            </a:extLst>
          </p:cNvPr>
          <p:cNvSpPr txBox="1"/>
          <p:nvPr/>
        </p:nvSpPr>
        <p:spPr>
          <a:xfrm>
            <a:off x="2690648" y="10195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75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693" y="548640"/>
            <a:ext cx="6067425" cy="944996"/>
          </a:xfrm>
        </p:spPr>
        <p:txBody>
          <a:bodyPr/>
          <a:lstStyle/>
          <a:p>
            <a:r>
              <a:rPr lang="en-US" dirty="0"/>
              <a:t>Masking or Blinding (n = 1766)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2553648-BFBC-6F4C-BD0D-CC781D99B8F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19100" y="1477963"/>
          <a:ext cx="8205788" cy="4881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5385A47-1766-9847-9CA2-AF625859CC05}"/>
              </a:ext>
            </a:extLst>
          </p:cNvPr>
          <p:cNvSpPr txBox="1"/>
          <p:nvPr/>
        </p:nvSpPr>
        <p:spPr>
          <a:xfrm>
            <a:off x="2690648" y="10195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7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366" y="547005"/>
            <a:ext cx="6067425" cy="944996"/>
          </a:xfrm>
        </p:spPr>
        <p:txBody>
          <a:bodyPr/>
          <a:lstStyle/>
          <a:p>
            <a:r>
              <a:rPr lang="en-US" dirty="0"/>
              <a:t>Distribution National vs. International (n = 1766)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2553648-BFBC-6F4C-BD0D-CC781D99B8F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19100" y="1477963"/>
          <a:ext cx="8205788" cy="4881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5385A47-1766-9847-9CA2-AF625859CC05}"/>
              </a:ext>
            </a:extLst>
          </p:cNvPr>
          <p:cNvSpPr txBox="1"/>
          <p:nvPr/>
        </p:nvSpPr>
        <p:spPr>
          <a:xfrm>
            <a:off x="2690648" y="10195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189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366" y="547005"/>
            <a:ext cx="6067425" cy="944996"/>
          </a:xfrm>
        </p:spPr>
        <p:txBody>
          <a:bodyPr/>
          <a:lstStyle/>
          <a:p>
            <a:r>
              <a:rPr lang="en-US" dirty="0"/>
              <a:t>Global Distribution IIT vs. Industry</a:t>
            </a:r>
            <a:br>
              <a:rPr lang="en-US" dirty="0"/>
            </a:br>
            <a:r>
              <a:rPr lang="en-US" dirty="0"/>
              <a:t>(N National= 903, N International=863)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2553648-BFBC-6F4C-BD0D-CC781D99B8F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38979" y="1696624"/>
          <a:ext cx="8205788" cy="4881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5385A47-1766-9847-9CA2-AF625859CC05}"/>
              </a:ext>
            </a:extLst>
          </p:cNvPr>
          <p:cNvSpPr txBox="1"/>
          <p:nvPr/>
        </p:nvSpPr>
        <p:spPr>
          <a:xfrm>
            <a:off x="2690648" y="10195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44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366" y="547005"/>
            <a:ext cx="6067425" cy="944996"/>
          </a:xfrm>
        </p:spPr>
        <p:txBody>
          <a:bodyPr/>
          <a:lstStyle/>
          <a:p>
            <a:r>
              <a:rPr lang="en-US" dirty="0"/>
              <a:t>Centre: Single vs. Multi (n = 1766)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2553648-BFBC-6F4C-BD0D-CC781D99B8F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19100" y="1477963"/>
          <a:ext cx="8205788" cy="4881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5385A47-1766-9847-9CA2-AF625859CC05}"/>
              </a:ext>
            </a:extLst>
          </p:cNvPr>
          <p:cNvSpPr txBox="1"/>
          <p:nvPr/>
        </p:nvSpPr>
        <p:spPr>
          <a:xfrm>
            <a:off x="2690648" y="10195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05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366" y="547005"/>
            <a:ext cx="6067425" cy="944996"/>
          </a:xfrm>
        </p:spPr>
        <p:txBody>
          <a:bodyPr/>
          <a:lstStyle/>
          <a:p>
            <a:r>
              <a:rPr lang="en-US" dirty="0"/>
              <a:t>Centre: IIT vs. Industry</a:t>
            </a:r>
            <a:br>
              <a:rPr lang="en-US" dirty="0"/>
            </a:br>
            <a:r>
              <a:rPr lang="en-US" dirty="0"/>
              <a:t>(N Single= 721, N Multi= 1045)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2553648-BFBC-6F4C-BD0D-CC781D99B8F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19100" y="1477963"/>
          <a:ext cx="8205788" cy="4881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5385A47-1766-9847-9CA2-AF625859CC05}"/>
              </a:ext>
            </a:extLst>
          </p:cNvPr>
          <p:cNvSpPr txBox="1"/>
          <p:nvPr/>
        </p:nvSpPr>
        <p:spPr>
          <a:xfrm>
            <a:off x="2690648" y="10195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76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423" y="640195"/>
            <a:ext cx="6941315" cy="1143000"/>
          </a:xfrm>
        </p:spPr>
        <p:txBody>
          <a:bodyPr/>
          <a:lstStyle/>
          <a:p>
            <a:r>
              <a:rPr lang="en-US" dirty="0"/>
              <a:t>Indicator 1b: </a:t>
            </a:r>
            <a:br>
              <a:rPr lang="en-US" dirty="0"/>
            </a:br>
            <a:r>
              <a:rPr lang="en-US" sz="2800" dirty="0"/>
              <a:t>Child Health Clinical Trial Data Extraction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Objectives: </a:t>
            </a:r>
            <a:r>
              <a:rPr lang="en-US" dirty="0"/>
              <a:t>Describe the current Canadian landscape of child health clinical trials conducted over a </a:t>
            </a:r>
            <a:r>
              <a:rPr lang="en-US" b="1" dirty="0"/>
              <a:t>6</a:t>
            </a:r>
            <a:r>
              <a:rPr lang="en-US" dirty="0"/>
              <a:t> year period</a:t>
            </a:r>
          </a:p>
          <a:p>
            <a:r>
              <a:rPr lang="en-US" dirty="0">
                <a:solidFill>
                  <a:schemeClr val="accent6"/>
                </a:solidFill>
              </a:rPr>
              <a:t>Methods:</a:t>
            </a:r>
          </a:p>
          <a:p>
            <a:pPr lvl="1"/>
            <a:r>
              <a:rPr lang="en-US" dirty="0"/>
              <a:t>Extraction from </a:t>
            </a:r>
            <a:r>
              <a:rPr lang="en-US" dirty="0" err="1"/>
              <a:t>clinicaltrials.gov</a:t>
            </a:r>
            <a:endParaRPr lang="en-US" dirty="0"/>
          </a:p>
          <a:p>
            <a:pPr lvl="1"/>
            <a:r>
              <a:rPr lang="en-US" dirty="0"/>
              <a:t>Time frame: Clinical trials that started or ended between </a:t>
            </a:r>
            <a:r>
              <a:rPr lang="en-US" b="1" dirty="0"/>
              <a:t>1 Jan 2015-  31 Dec 2020</a:t>
            </a:r>
          </a:p>
          <a:p>
            <a:pPr lvl="1"/>
            <a:r>
              <a:rPr lang="en-US" dirty="0"/>
              <a:t>Key words: Children, birth-17, location term Canada</a:t>
            </a:r>
          </a:p>
        </p:txBody>
      </p:sp>
    </p:spTree>
    <p:extLst>
      <p:ext uri="{BB962C8B-B14F-4D97-AF65-F5344CB8AC3E}">
        <p14:creationId xmlns:p14="http://schemas.microsoft.com/office/powerpoint/2010/main" val="2951743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366" y="547005"/>
            <a:ext cx="6067425" cy="944996"/>
          </a:xfrm>
        </p:spPr>
        <p:txBody>
          <a:bodyPr/>
          <a:lstStyle/>
          <a:p>
            <a:r>
              <a:rPr lang="en-US" dirty="0"/>
              <a:t>Multi-Jurisdictional Trials</a:t>
            </a:r>
            <a:br>
              <a:rPr lang="en-US" dirty="0"/>
            </a:br>
            <a:r>
              <a:rPr lang="en-US" dirty="0"/>
              <a:t>(N= 1045)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2553648-BFBC-6F4C-BD0D-CC781D99B8F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19100" y="1477963"/>
          <a:ext cx="8205788" cy="4881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5385A47-1766-9847-9CA2-AF625859CC05}"/>
              </a:ext>
            </a:extLst>
          </p:cNvPr>
          <p:cNvSpPr txBox="1"/>
          <p:nvPr/>
        </p:nvSpPr>
        <p:spPr>
          <a:xfrm>
            <a:off x="2690648" y="10195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34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366" y="547005"/>
            <a:ext cx="6067425" cy="944996"/>
          </a:xfrm>
        </p:spPr>
        <p:txBody>
          <a:bodyPr/>
          <a:lstStyle/>
          <a:p>
            <a:r>
              <a:rPr lang="en-US" dirty="0"/>
              <a:t>Multi-Jurisdictional Industry vs IIT</a:t>
            </a:r>
            <a:br>
              <a:rPr lang="en-US" dirty="0"/>
            </a:br>
            <a:r>
              <a:rPr lang="en-US" dirty="0"/>
              <a:t>(N= 559)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2553648-BFBC-6F4C-BD0D-CC781D99B8F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19100" y="1861333"/>
          <a:ext cx="8168846" cy="4716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5385A47-1766-9847-9CA2-AF625859CC05}"/>
              </a:ext>
            </a:extLst>
          </p:cNvPr>
          <p:cNvSpPr txBox="1"/>
          <p:nvPr/>
        </p:nvSpPr>
        <p:spPr>
          <a:xfrm>
            <a:off x="2690648" y="10195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13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898" y="481781"/>
            <a:ext cx="6923518" cy="996182"/>
          </a:xfrm>
        </p:spPr>
        <p:txBody>
          <a:bodyPr/>
          <a:lstStyle/>
          <a:p>
            <a:r>
              <a:rPr lang="en-US" dirty="0"/>
              <a:t>Expected or Real Sample Size (n = 1766)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2553648-BFBC-6F4C-BD0D-CC781D99B8F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19100" y="1477963"/>
          <a:ext cx="8205788" cy="4881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5385A47-1766-9847-9CA2-AF625859CC05}"/>
              </a:ext>
            </a:extLst>
          </p:cNvPr>
          <p:cNvSpPr txBox="1"/>
          <p:nvPr/>
        </p:nvSpPr>
        <p:spPr>
          <a:xfrm>
            <a:off x="2690648" y="10195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93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045" y="353961"/>
            <a:ext cx="7020231" cy="1124002"/>
          </a:xfrm>
        </p:spPr>
        <p:txBody>
          <a:bodyPr/>
          <a:lstStyle/>
          <a:p>
            <a:r>
              <a:rPr lang="en-US" dirty="0"/>
              <a:t>Expected or Real Sample Size (n = 1766)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2553648-BFBC-6F4C-BD0D-CC781D99B8F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19100" y="1477963"/>
          <a:ext cx="8205788" cy="4881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5385A47-1766-9847-9CA2-AF625859CC05}"/>
              </a:ext>
            </a:extLst>
          </p:cNvPr>
          <p:cNvSpPr txBox="1"/>
          <p:nvPr/>
        </p:nvSpPr>
        <p:spPr>
          <a:xfrm>
            <a:off x="2690648" y="10195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91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885" y="280232"/>
            <a:ext cx="6067425" cy="11430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810" y="1027388"/>
            <a:ext cx="8205574" cy="4881208"/>
          </a:xfrm>
        </p:spPr>
        <p:txBody>
          <a:bodyPr/>
          <a:lstStyle/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The proportion of IIT’s vs industry trials is relatively unchanged from the last extraction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The</a:t>
            </a:r>
            <a:r>
              <a:rPr lang="en-CA" dirty="0">
                <a:solidFill>
                  <a:schemeClr val="accent6"/>
                </a:solidFill>
              </a:rPr>
              <a:t> database emphasizes the richness and breath of expertise beyond drug trials, and includes a large proportion of behaviour, procedural, diagnostic, web based app trials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pPr lvl="1"/>
            <a:endParaRPr lang="en-US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52556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647" y="559274"/>
            <a:ext cx="6285860" cy="1143000"/>
          </a:xfrm>
        </p:spPr>
        <p:txBody>
          <a:bodyPr/>
          <a:lstStyle/>
          <a:p>
            <a:r>
              <a:rPr lang="en-US" dirty="0"/>
              <a:t>Indicator 1b: </a:t>
            </a:r>
            <a:br>
              <a:rPr lang="en-US" dirty="0"/>
            </a:br>
            <a:r>
              <a:rPr lang="en-US" sz="2800" dirty="0"/>
              <a:t>Child Health Clinical Trial Data Extraction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790" y="1976792"/>
            <a:ext cx="8205574" cy="4881208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Methods Continued:</a:t>
            </a:r>
          </a:p>
          <a:p>
            <a:pPr lvl="1"/>
            <a:r>
              <a:rPr lang="en-US" dirty="0"/>
              <a:t>Development of the Knack Database</a:t>
            </a:r>
          </a:p>
          <a:p>
            <a:pPr lvl="1"/>
            <a:r>
              <a:rPr lang="en-US" dirty="0"/>
              <a:t>Automatic data extraction for a number of variables</a:t>
            </a:r>
          </a:p>
          <a:p>
            <a:pPr lvl="1"/>
            <a:r>
              <a:rPr lang="en-US" dirty="0"/>
              <a:t>Manual verification of data for all trials was completed by 2 reviewers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63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63" y="2109829"/>
            <a:ext cx="8205574" cy="4881208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Number of trials found</a:t>
            </a:r>
            <a:r>
              <a:rPr lang="en-US" dirty="0"/>
              <a:t>: 2124</a:t>
            </a:r>
          </a:p>
          <a:p>
            <a:r>
              <a:rPr lang="en-US" dirty="0">
                <a:solidFill>
                  <a:schemeClr val="accent6"/>
                </a:solidFill>
              </a:rPr>
              <a:t>Number of excluded trials</a:t>
            </a:r>
            <a:r>
              <a:rPr lang="en-US" dirty="0"/>
              <a:t>: 358</a:t>
            </a:r>
          </a:p>
          <a:p>
            <a:r>
              <a:rPr lang="en-US" dirty="0">
                <a:solidFill>
                  <a:schemeClr val="accent6"/>
                </a:solidFill>
              </a:rPr>
              <a:t>Main reasons for exclusion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Duplication</a:t>
            </a:r>
          </a:p>
          <a:p>
            <a:pPr lvl="1"/>
            <a:r>
              <a:rPr lang="en-US" dirty="0"/>
              <a:t>Trials did not include children</a:t>
            </a:r>
          </a:p>
          <a:p>
            <a:pPr lvl="1"/>
            <a:r>
              <a:rPr lang="en-US" dirty="0"/>
              <a:t>Education (trainees, health care providers) trials</a:t>
            </a:r>
          </a:p>
          <a:p>
            <a:r>
              <a:rPr lang="en-US" dirty="0">
                <a:solidFill>
                  <a:schemeClr val="accent6"/>
                </a:solidFill>
              </a:rPr>
              <a:t>Final number of trials used in analysis</a:t>
            </a:r>
            <a:r>
              <a:rPr lang="en-US" dirty="0"/>
              <a:t>: 1766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70451" y="461246"/>
            <a:ext cx="6405294" cy="1114622"/>
          </a:xfrm>
        </p:spPr>
        <p:txBody>
          <a:bodyPr/>
          <a:lstStyle/>
          <a:p>
            <a:r>
              <a:rPr lang="en-US" dirty="0"/>
              <a:t>Indicator 1b: </a:t>
            </a:r>
            <a:br>
              <a:rPr lang="en-US" dirty="0"/>
            </a:br>
            <a:r>
              <a:rPr lang="en-US" sz="2800" dirty="0"/>
              <a:t>Child Health Clinical Trial Data Extraction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796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3C81-B06E-9844-8EE8-03DC396BF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Indicator 1b: </a:t>
            </a:r>
            <a:br>
              <a:rPr lang="en-US" dirty="0"/>
            </a:br>
            <a:r>
              <a:rPr lang="en-US" dirty="0"/>
              <a:t>Child Health Clinical Trial Data Extraction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067B1-F52E-ED4E-AE42-1974C4D26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2020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942E2-2FA8-084E-96E3-F8803371BF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Time frame: Clinical trials that started or ended between 1 Jan 2020- 31 Dec 2020</a:t>
            </a:r>
          </a:p>
          <a:p>
            <a:r>
              <a:rPr lang="en-US" dirty="0"/>
              <a:t>Number of trials found: 213</a:t>
            </a:r>
          </a:p>
          <a:p>
            <a:r>
              <a:rPr lang="en-US" dirty="0"/>
              <a:t>Number of excluded trials: 60</a:t>
            </a:r>
          </a:p>
          <a:p>
            <a:r>
              <a:rPr lang="en-US" dirty="0"/>
              <a:t>Final number of trials used in analysis: 153</a:t>
            </a:r>
          </a:p>
          <a:p>
            <a:r>
              <a:rPr lang="en-US" dirty="0"/>
              <a:t>5/153 were COVID related</a:t>
            </a:r>
          </a:p>
          <a:p>
            <a:endParaRPr lang="en-US" dirty="0"/>
          </a:p>
          <a:p>
            <a:pPr marL="800100" lvl="2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1257300" lvl="2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423C1C-58DE-6A4E-81E0-7E2BBC5E8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2015-2019 Extraction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895FDB-5385-AA45-973C-05DF1C1968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Time frame: Clinical trials that started or ended between 1 Jan 2015- 31 Dec 2019</a:t>
            </a:r>
          </a:p>
          <a:p>
            <a:r>
              <a:rPr lang="en-CA" dirty="0"/>
              <a:t>Number of trials found: 1911</a:t>
            </a:r>
          </a:p>
          <a:p>
            <a:r>
              <a:rPr lang="en-CA" dirty="0"/>
              <a:t>Number of excluded trials: 298</a:t>
            </a:r>
          </a:p>
          <a:p>
            <a:r>
              <a:rPr lang="en-CA" dirty="0"/>
              <a:t>Final number of trials used in analysis: 1613</a:t>
            </a:r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0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281" y="308889"/>
            <a:ext cx="6067425" cy="944996"/>
          </a:xfrm>
        </p:spPr>
        <p:txBody>
          <a:bodyPr/>
          <a:lstStyle/>
          <a:p>
            <a:r>
              <a:rPr lang="en-US" dirty="0"/>
              <a:t>Number of Trials in Child Health 2020 (N= 154)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COVID Trials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2553648-BFBC-6F4C-BD0D-CC781D99B8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539997"/>
              </p:ext>
            </p:extLst>
          </p:nvPr>
        </p:nvGraphicFramePr>
        <p:xfrm>
          <a:off x="419099" y="1649413"/>
          <a:ext cx="8205788" cy="4881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5391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693" y="548640"/>
            <a:ext cx="6067425" cy="944996"/>
          </a:xfrm>
        </p:spPr>
        <p:txBody>
          <a:bodyPr/>
          <a:lstStyle/>
          <a:p>
            <a:r>
              <a:rPr lang="en-US" dirty="0"/>
              <a:t>Terminated Trials (n = 110)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2553648-BFBC-6F4C-BD0D-CC781D99B8F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19100" y="1477963"/>
          <a:ext cx="8205788" cy="4881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119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693" y="548640"/>
            <a:ext cx="6067425" cy="944996"/>
          </a:xfrm>
        </p:spPr>
        <p:txBody>
          <a:bodyPr/>
          <a:lstStyle/>
          <a:p>
            <a:r>
              <a:rPr lang="en-US" dirty="0"/>
              <a:t>Sponsorship (n = 1766)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2553648-BFBC-6F4C-BD0D-CC781D99B8F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19100" y="1477963"/>
          <a:ext cx="8205788" cy="4881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1330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281" y="80289"/>
            <a:ext cx="6067425" cy="944996"/>
          </a:xfrm>
        </p:spPr>
        <p:txBody>
          <a:bodyPr/>
          <a:lstStyle/>
          <a:p>
            <a:r>
              <a:rPr lang="en-US" dirty="0"/>
              <a:t>Intervention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2553648-BFBC-6F4C-BD0D-CC781D99B8F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19100" y="1477963"/>
          <a:ext cx="8205788" cy="4881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9903596"/>
      </p:ext>
    </p:extLst>
  </p:cSld>
  <p:clrMapOvr>
    <a:masterClrMapping/>
  </p:clrMapOvr>
</p:sld>
</file>

<file path=ppt/theme/theme1.xml><?xml version="1.0" encoding="utf-8"?>
<a:theme xmlns:a="http://schemas.openxmlformats.org/drawingml/2006/main" name="Micyrn_pp">
  <a:themeElements>
    <a:clrScheme name="Micyrn_p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cyrn_pp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Micyrn_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yrn_p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yrn_p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yrn_p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yrn_p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yrn_p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yrn_p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yrn_p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yrn_p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yrn_p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yrn_p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yrn_p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8FC19848310F439426C2D5043ED08E" ma:contentTypeVersion="1" ma:contentTypeDescription="Create a new document." ma:contentTypeScope="" ma:versionID="ba272d7b6a8256d1fb9e89636ee17d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27df54d08e71a41b8028a9ed5b16b6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482560-A5B1-4C56-B9B5-FF43E7A4A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E138E21-5388-47F0-9F7F-00D7DB2A99C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D4BEAF8-E4A8-4C7B-8D0F-9C95E9810F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30311</TotalTime>
  <Words>917</Words>
  <Application>Microsoft Macintosh PowerPoint</Application>
  <PresentationFormat>On-screen Show (4:3)</PresentationFormat>
  <Paragraphs>242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Arial Black</vt:lpstr>
      <vt:lpstr>Calibri</vt:lpstr>
      <vt:lpstr>Lucida Sans Unicode</vt:lpstr>
      <vt:lpstr>Times</vt:lpstr>
      <vt:lpstr>Micyrn_pp</vt:lpstr>
      <vt:lpstr>Clinicaltrials.gov Data Extraction 2021</vt:lpstr>
      <vt:lpstr>Indicator 1b:  Child Health Clinical Trial Data Extraction </vt:lpstr>
      <vt:lpstr>Indicator 1b:  Child Health Clinical Trial Data Extraction </vt:lpstr>
      <vt:lpstr>Indicator 1b:  Child Health Clinical Trial Data Extraction</vt:lpstr>
      <vt:lpstr>  Indicator 1b:  Child Health Clinical Trial Data Extraction </vt:lpstr>
      <vt:lpstr>Number of Trials in Child Health 2020 (N= 154) COVID Trials</vt:lpstr>
      <vt:lpstr>Terminated Trials (n = 110)</vt:lpstr>
      <vt:lpstr>Sponsorship (n = 1766)</vt:lpstr>
      <vt:lpstr>Intervention</vt:lpstr>
      <vt:lpstr>Study Design (n = 1766)</vt:lpstr>
      <vt:lpstr>Comparator (n = 1298)</vt:lpstr>
      <vt:lpstr>Comparator for Drug Trials (n = 835)</vt:lpstr>
      <vt:lpstr>Comparator for Drug Trials  (IIT vs. Industry)</vt:lpstr>
      <vt:lpstr>Age Group (N=1766)  </vt:lpstr>
      <vt:lpstr>Masking or Blinding (n = 1766)</vt:lpstr>
      <vt:lpstr>Distribution National vs. International (n = 1766)</vt:lpstr>
      <vt:lpstr>Global Distribution IIT vs. Industry (N National= 903, N International=863)</vt:lpstr>
      <vt:lpstr>Centre: Single vs. Multi (n = 1766)</vt:lpstr>
      <vt:lpstr>Centre: IIT vs. Industry (N Single= 721, N Multi= 1045)</vt:lpstr>
      <vt:lpstr>Multi-Jurisdictional Trials (N= 1045)</vt:lpstr>
      <vt:lpstr>Multi-Jurisdictional Industry vs IIT (N= 559)</vt:lpstr>
      <vt:lpstr>Expected or Real Sample Size (n = 1766)</vt:lpstr>
      <vt:lpstr>Expected or Real Sample Size (n = 1766)</vt:lpstr>
      <vt:lpstr>Conclusions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Canadian National “Federated” Ethics Review of Multi-Jurisdictional Child Health Research</dc:title>
  <dc:creator>anne</dc:creator>
  <cp:lastModifiedBy>Microsoft Office User</cp:lastModifiedBy>
  <cp:revision>649</cp:revision>
  <cp:lastPrinted>2020-05-02T17:11:05Z</cp:lastPrinted>
  <dcterms:created xsi:type="dcterms:W3CDTF">2012-04-15T16:22:09Z</dcterms:created>
  <dcterms:modified xsi:type="dcterms:W3CDTF">2021-09-09T21:56:29Z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0x010100E88FC19848310F439426C2D5043ED08E</vt:lpwstr>
  </property>
</Properties>
</file>